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7" r:id="rId2"/>
    <p:sldId id="285" r:id="rId3"/>
    <p:sldId id="284" r:id="rId4"/>
    <p:sldId id="262" r:id="rId5"/>
    <p:sldId id="264" r:id="rId6"/>
    <p:sldId id="266" r:id="rId7"/>
    <p:sldId id="258" r:id="rId8"/>
    <p:sldId id="283" r:id="rId9"/>
    <p:sldId id="256" r:id="rId10"/>
    <p:sldId id="282" r:id="rId11"/>
    <p:sldId id="286" r:id="rId12"/>
    <p:sldId id="287" r:id="rId13"/>
    <p:sldId id="269" r:id="rId14"/>
    <p:sldId id="263" r:id="rId15"/>
    <p:sldId id="271" r:id="rId16"/>
    <p:sldId id="273" r:id="rId17"/>
    <p:sldId id="295" r:id="rId18"/>
    <p:sldId id="272" r:id="rId19"/>
    <p:sldId id="279" r:id="rId20"/>
    <p:sldId id="277" r:id="rId21"/>
    <p:sldId id="275" r:id="rId22"/>
    <p:sldId id="280" r:id="rId23"/>
    <p:sldId id="281" r:id="rId24"/>
    <p:sldId id="261" r:id="rId25"/>
    <p:sldId id="292" r:id="rId26"/>
    <p:sldId id="274" r:id="rId27"/>
    <p:sldId id="288" r:id="rId28"/>
    <p:sldId id="294" r:id="rId29"/>
    <p:sldId id="267" r:id="rId30"/>
    <p:sldId id="268" r:id="rId31"/>
    <p:sldId id="270" r:id="rId32"/>
    <p:sldId id="291" r:id="rId33"/>
    <p:sldId id="290" r:id="rId34"/>
    <p:sldId id="259" r:id="rId35"/>
    <p:sldId id="260" r:id="rId36"/>
    <p:sldId id="289" r:id="rId37"/>
    <p:sldId id="293"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3" d="100"/>
          <a:sy n="83" d="100"/>
        </p:scale>
        <p:origin x="-1426" y="-7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418C96-1DBB-4E03-B3ED-8D1BC56B8396}" type="datetimeFigureOut">
              <a:rPr lang="en-IN" smtClean="0"/>
              <a:t>21-12-2023</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3A2FC08-6AAA-4992-9884-C1003BF4F717}" type="slidenum">
              <a:rPr lang="en-IN" smtClean="0"/>
              <a:t>‹#›</a:t>
            </a:fld>
            <a:endParaRPr lang="en-IN"/>
          </a:p>
        </p:txBody>
      </p:sp>
    </p:spTree>
    <p:extLst>
      <p:ext uri="{BB962C8B-B14F-4D97-AF65-F5344CB8AC3E}">
        <p14:creationId xmlns:p14="http://schemas.microsoft.com/office/powerpoint/2010/main" val="41281883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Overall, STC has demonstrated remarkable progress across various sectors, solidifying its position as a leading telecommunications and technology provider in the region.</a:t>
            </a:r>
            <a:endParaRPr lang="en-IN" dirty="0"/>
          </a:p>
        </p:txBody>
      </p:sp>
      <p:sp>
        <p:nvSpPr>
          <p:cNvPr id="4" name="Slide Number Placeholder 3"/>
          <p:cNvSpPr>
            <a:spLocks noGrp="1"/>
          </p:cNvSpPr>
          <p:nvPr>
            <p:ph type="sldNum" sz="quarter" idx="10"/>
          </p:nvPr>
        </p:nvSpPr>
        <p:spPr/>
        <p:txBody>
          <a:bodyPr/>
          <a:lstStyle/>
          <a:p>
            <a:fld id="{63A2FC08-6AAA-4992-9884-C1003BF4F717}" type="slidenum">
              <a:rPr lang="en-IN" smtClean="0"/>
              <a:t>35</a:t>
            </a:fld>
            <a:endParaRPr lang="en-IN"/>
          </a:p>
        </p:txBody>
      </p:sp>
    </p:spTree>
    <p:extLst>
      <p:ext uri="{BB962C8B-B14F-4D97-AF65-F5344CB8AC3E}">
        <p14:creationId xmlns:p14="http://schemas.microsoft.com/office/powerpoint/2010/main" val="2933543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E0E644C2-9601-4A13-8D57-A864B6D0C40E}" type="datetimeFigureOut">
              <a:rPr lang="en-IN" smtClean="0"/>
              <a:t>21-12-2023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067CF4-B6B4-443D-AB3E-D859AC2510DA}" type="slidenum">
              <a:rPr lang="en-IN" smtClean="0"/>
              <a:t>‹#›</a:t>
            </a:fld>
            <a:endParaRPr lang="en-IN"/>
          </a:p>
        </p:txBody>
      </p:sp>
    </p:spTree>
    <p:extLst>
      <p:ext uri="{BB962C8B-B14F-4D97-AF65-F5344CB8AC3E}">
        <p14:creationId xmlns:p14="http://schemas.microsoft.com/office/powerpoint/2010/main" val="2022154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0E644C2-9601-4A13-8D57-A864B6D0C40E}" type="datetimeFigureOut">
              <a:rPr lang="en-IN" smtClean="0"/>
              <a:t>21-12-2023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067CF4-B6B4-443D-AB3E-D859AC2510DA}" type="slidenum">
              <a:rPr lang="en-IN" smtClean="0"/>
              <a:t>‹#›</a:t>
            </a:fld>
            <a:endParaRPr lang="en-IN"/>
          </a:p>
        </p:txBody>
      </p:sp>
    </p:spTree>
    <p:extLst>
      <p:ext uri="{BB962C8B-B14F-4D97-AF65-F5344CB8AC3E}">
        <p14:creationId xmlns:p14="http://schemas.microsoft.com/office/powerpoint/2010/main" val="2305900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0E644C2-9601-4A13-8D57-A864B6D0C40E}" type="datetimeFigureOut">
              <a:rPr lang="en-IN" smtClean="0"/>
              <a:t>21-12-2023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067CF4-B6B4-443D-AB3E-D859AC2510DA}" type="slidenum">
              <a:rPr lang="en-IN" smtClean="0"/>
              <a:t>‹#›</a:t>
            </a:fld>
            <a:endParaRPr lang="en-IN"/>
          </a:p>
        </p:txBody>
      </p:sp>
    </p:spTree>
    <p:extLst>
      <p:ext uri="{BB962C8B-B14F-4D97-AF65-F5344CB8AC3E}">
        <p14:creationId xmlns:p14="http://schemas.microsoft.com/office/powerpoint/2010/main" val="9773177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0E644C2-9601-4A13-8D57-A864B6D0C40E}" type="datetimeFigureOut">
              <a:rPr lang="en-IN" smtClean="0"/>
              <a:t>21-12-2023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067CF4-B6B4-443D-AB3E-D859AC2510DA}" type="slidenum">
              <a:rPr lang="en-IN" smtClean="0"/>
              <a:t>‹#›</a:t>
            </a:fld>
            <a:endParaRPr lang="en-IN"/>
          </a:p>
        </p:txBody>
      </p:sp>
    </p:spTree>
    <p:extLst>
      <p:ext uri="{BB962C8B-B14F-4D97-AF65-F5344CB8AC3E}">
        <p14:creationId xmlns:p14="http://schemas.microsoft.com/office/powerpoint/2010/main" val="294229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0E644C2-9601-4A13-8D57-A864B6D0C40E}" type="datetimeFigureOut">
              <a:rPr lang="en-IN" smtClean="0"/>
              <a:t>21-12-2023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067CF4-B6B4-443D-AB3E-D859AC2510DA}" type="slidenum">
              <a:rPr lang="en-IN" smtClean="0"/>
              <a:t>‹#›</a:t>
            </a:fld>
            <a:endParaRPr lang="en-IN"/>
          </a:p>
        </p:txBody>
      </p:sp>
    </p:spTree>
    <p:extLst>
      <p:ext uri="{BB962C8B-B14F-4D97-AF65-F5344CB8AC3E}">
        <p14:creationId xmlns:p14="http://schemas.microsoft.com/office/powerpoint/2010/main" val="4033698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E0E644C2-9601-4A13-8D57-A864B6D0C40E}" type="datetimeFigureOut">
              <a:rPr lang="en-IN" smtClean="0"/>
              <a:t>21-12-2023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C067CF4-B6B4-443D-AB3E-D859AC2510DA}" type="slidenum">
              <a:rPr lang="en-IN" smtClean="0"/>
              <a:t>‹#›</a:t>
            </a:fld>
            <a:endParaRPr lang="en-IN"/>
          </a:p>
        </p:txBody>
      </p:sp>
    </p:spTree>
    <p:extLst>
      <p:ext uri="{BB962C8B-B14F-4D97-AF65-F5344CB8AC3E}">
        <p14:creationId xmlns:p14="http://schemas.microsoft.com/office/powerpoint/2010/main" val="3683717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E0E644C2-9601-4A13-8D57-A864B6D0C40E}" type="datetimeFigureOut">
              <a:rPr lang="en-IN" smtClean="0"/>
              <a:t>21-12-2023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C067CF4-B6B4-443D-AB3E-D859AC2510DA}" type="slidenum">
              <a:rPr lang="en-IN" smtClean="0"/>
              <a:t>‹#›</a:t>
            </a:fld>
            <a:endParaRPr lang="en-IN"/>
          </a:p>
        </p:txBody>
      </p:sp>
    </p:spTree>
    <p:extLst>
      <p:ext uri="{BB962C8B-B14F-4D97-AF65-F5344CB8AC3E}">
        <p14:creationId xmlns:p14="http://schemas.microsoft.com/office/powerpoint/2010/main" val="3041908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E0E644C2-9601-4A13-8D57-A864B6D0C40E}" type="datetimeFigureOut">
              <a:rPr lang="en-IN" smtClean="0"/>
              <a:t>21-12-2023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C067CF4-B6B4-443D-AB3E-D859AC2510DA}" type="slidenum">
              <a:rPr lang="en-IN" smtClean="0"/>
              <a:t>‹#›</a:t>
            </a:fld>
            <a:endParaRPr lang="en-IN"/>
          </a:p>
        </p:txBody>
      </p:sp>
    </p:spTree>
    <p:extLst>
      <p:ext uri="{BB962C8B-B14F-4D97-AF65-F5344CB8AC3E}">
        <p14:creationId xmlns:p14="http://schemas.microsoft.com/office/powerpoint/2010/main" val="320540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E644C2-9601-4A13-8D57-A864B6D0C40E}" type="datetimeFigureOut">
              <a:rPr lang="en-IN" smtClean="0"/>
              <a:t>21-12-2023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C067CF4-B6B4-443D-AB3E-D859AC2510DA}" type="slidenum">
              <a:rPr lang="en-IN" smtClean="0"/>
              <a:t>‹#›</a:t>
            </a:fld>
            <a:endParaRPr lang="en-IN"/>
          </a:p>
        </p:txBody>
      </p:sp>
    </p:spTree>
    <p:extLst>
      <p:ext uri="{BB962C8B-B14F-4D97-AF65-F5344CB8AC3E}">
        <p14:creationId xmlns:p14="http://schemas.microsoft.com/office/powerpoint/2010/main" val="977065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0E644C2-9601-4A13-8D57-A864B6D0C40E}" type="datetimeFigureOut">
              <a:rPr lang="en-IN" smtClean="0"/>
              <a:t>21-12-2023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C067CF4-B6B4-443D-AB3E-D859AC2510DA}" type="slidenum">
              <a:rPr lang="en-IN" smtClean="0"/>
              <a:t>‹#›</a:t>
            </a:fld>
            <a:endParaRPr lang="en-IN"/>
          </a:p>
        </p:txBody>
      </p:sp>
    </p:spTree>
    <p:extLst>
      <p:ext uri="{BB962C8B-B14F-4D97-AF65-F5344CB8AC3E}">
        <p14:creationId xmlns:p14="http://schemas.microsoft.com/office/powerpoint/2010/main" val="2976827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0E644C2-9601-4A13-8D57-A864B6D0C40E}" type="datetimeFigureOut">
              <a:rPr lang="en-IN" smtClean="0"/>
              <a:t>21-12-2023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C067CF4-B6B4-443D-AB3E-D859AC2510DA}" type="slidenum">
              <a:rPr lang="en-IN" smtClean="0"/>
              <a:t>‹#›</a:t>
            </a:fld>
            <a:endParaRPr lang="en-IN"/>
          </a:p>
        </p:txBody>
      </p:sp>
    </p:spTree>
    <p:extLst>
      <p:ext uri="{BB962C8B-B14F-4D97-AF65-F5344CB8AC3E}">
        <p14:creationId xmlns:p14="http://schemas.microsoft.com/office/powerpoint/2010/main" val="47995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E644C2-9601-4A13-8D57-A864B6D0C40E}" type="datetimeFigureOut">
              <a:rPr lang="en-IN" smtClean="0"/>
              <a:t>21-12-2023</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067CF4-B6B4-443D-AB3E-D859AC2510DA}" type="slidenum">
              <a:rPr lang="en-IN" smtClean="0"/>
              <a:t>‹#›</a:t>
            </a:fld>
            <a:endParaRPr lang="en-IN"/>
          </a:p>
        </p:txBody>
      </p:sp>
    </p:spTree>
    <p:extLst>
      <p:ext uri="{BB962C8B-B14F-4D97-AF65-F5344CB8AC3E}">
        <p14:creationId xmlns:p14="http://schemas.microsoft.com/office/powerpoint/2010/main" val="13489064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hyperlink" Target="https://www.stc.com.sa/content/dam/groupsites/en/pdf/stc-presentation-Q1-2022-NEW.pdf" TargetMode="External"/><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stc.com.sa/content/dam/groupsites/en/pdf/stc-presentation-Q1-2022-NEW.pdf" TargetMode="External"/><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www.stc.com.sa/content/dam/groupsites/en/pdf/stc-presentation-Q1-2022-NEW.pdf" TargetMode="External"/><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2" Type="http://schemas.openxmlformats.org/officeDocument/2006/relationships/hyperlink" Target="https://markwideresearch.com/saudi-arabia-telecom-market/"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www.arabnews.com/node/2335241/business-economy" TargetMode="External"/><Relationship Id="rId2" Type="http://schemas.openxmlformats.org/officeDocument/2006/relationships/hyperlink" Target="https://markwideresearch.com/saudi-arabia-telecom-market/"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www.shearman.com/~/media/files/newsinsights/publications/2016/09/saudi-arabia-publications/telecoms-in-the-kingdom-of-saudi-arabia--an-overview.pdf" TargetMode="External"/><Relationship Id="rId2" Type="http://schemas.openxmlformats.org/officeDocument/2006/relationships/hyperlink" Target="https://www.mordorintelligence.com/industry-reports/saudi-arabia-telecom-market/market-trends"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www.shearman.com/~/media/files/newsinsights/publications/2016/09/saudi-arabia-publications/telecoms-in-the-kingdom-of-saudi-arabia--an-overview.pdf"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globenewswire.com/news-release/2023/08/18/2728030/0/en/Saudi-Telecom-Market-Revenues-to-Reach-USD-53-78-billion-by-2028-Market-Size-Share-Forecasts-Trends-Analysis-Report-by-Mordor-Intelligence.html"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hyperlink" Target="https://www.pwc.com/gx/en/industries/tmt/telecom-outlook-perspectives.htm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hyperlink" Target="https://www.pwc.com/gx/en/industries/tmt/telecom-outlook-perspectives.html"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www.shearman.com/~/media/files/newsinsights/publications/2016/09/saudi-arabia-publications/telecoms-in-the-kingdom-of-saudi-arabia--an-overview.pdf" TargetMode="External"/><Relationship Id="rId2" Type="http://schemas.openxmlformats.org/officeDocument/2006/relationships/hyperlink" Target="https://www.linkedin.com/pulse/new-telecommunications-information/" TargetMode="Externa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hyperlink" Target="https://www.linkedin.com/pulse/new-telecommunications-information/" TargetMode="Externa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hyperlink" Target="https://www.linkedin.com/pulse/stc-transformation-where-coming-from-going-dr-abdullah/" TargetMode="External"/></Relationships>
</file>

<file path=ppt/slides/_rels/slide26.xml.rels><?xml version="1.0" encoding="UTF-8" standalone="yes"?>
<Relationships xmlns="http://schemas.openxmlformats.org/package/2006/relationships"><Relationship Id="rId2" Type="http://schemas.openxmlformats.org/officeDocument/2006/relationships/hyperlink" Target="https://www.pwc.com/gx/en/industries/tmt/telecom-outlook-perspectives.html"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hyperlink" Target="https://www.teradata.com/Resources/Case-Studies/Saudi-Telecom-Company-Calls-on-Digitalization-to-Deliver-Better-Customer-Experience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hyperlink" Target="https://www.teradata.com/Customers/Saudi-Telecom-Company" TargetMode="Externa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hub.misk.org.sa/programs/skills/virtual-work-experience-data-analysis-at-stc/" TargetMode="External"/><Relationship Id="rId2" Type="http://schemas.openxmlformats.org/officeDocument/2006/relationships/hyperlink" Target="https://www.stc.com.sa/content/stcgroupwebsite/sa/en/investors/financial-reports/reports/annual-reports.html" TargetMode="External"/><Relationship Id="rId1" Type="http://schemas.openxmlformats.org/officeDocument/2006/relationships/slideLayout" Target="../slideLayouts/slideLayout7.xml"/><Relationship Id="rId6" Type="http://schemas.openxmlformats.org/officeDocument/2006/relationships/hyperlink" Target="https://www.arabianbusiness.com/business/429779-stc-reveals-plans-for-the-future-of-digital-communications-technology-in-saudi-arabia" TargetMode="External"/><Relationship Id="rId5" Type="http://schemas.openxmlformats.org/officeDocument/2006/relationships/hyperlink" Target="https://www.researchgate.net/publication/352752888_The_Value_of_Big_Data_Analytics_Pillars_in_Telecommunication_Industry" TargetMode="External"/><Relationship Id="rId4" Type="http://schemas.openxmlformats.org/officeDocument/2006/relationships/hyperlink" Target="https://solutions.com.sa/case-studie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stc.com.sa/content/dam/groupsites/en/pdf/stc-presentation-Q1-2022-NEW.pdf" TargetMode="External"/><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stc.com.sa/content/dam/groupsites/en/pdf/EarningsPresentationQ2-2022En.pdf" TargetMode="External"/><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5373216"/>
            <a:ext cx="8640960" cy="566738"/>
          </a:xfrm>
        </p:spPr>
        <p:txBody>
          <a:bodyPr>
            <a:normAutofit/>
          </a:bodyPr>
          <a:lstStyle/>
          <a:p>
            <a:pPr algn="ctr"/>
            <a:r>
              <a:rPr lang="en-US" dirty="0" smtClean="0"/>
              <a:t>Business Intelligence Analytics </a:t>
            </a:r>
            <a:r>
              <a:rPr lang="en-US" dirty="0"/>
              <a:t>M</a:t>
            </a:r>
            <a:r>
              <a:rPr lang="en-US" dirty="0" smtClean="0"/>
              <a:t>ini </a:t>
            </a:r>
            <a:r>
              <a:rPr lang="en-US" dirty="0"/>
              <a:t>P</a:t>
            </a:r>
            <a:r>
              <a:rPr lang="en-US" dirty="0" smtClean="0"/>
              <a:t>roject</a:t>
            </a:r>
            <a:endParaRPr lang="en-IN" dirty="0"/>
          </a:p>
        </p:txBody>
      </p:sp>
      <p:sp>
        <p:nvSpPr>
          <p:cNvPr id="4" name="Text Placeholder 3"/>
          <p:cNvSpPr>
            <a:spLocks noGrp="1"/>
          </p:cNvSpPr>
          <p:nvPr>
            <p:ph type="body" sz="half" idx="2"/>
          </p:nvPr>
        </p:nvSpPr>
        <p:spPr>
          <a:xfrm>
            <a:off x="251520" y="6021288"/>
            <a:ext cx="8640960" cy="720080"/>
          </a:xfrm>
        </p:spPr>
        <p:txBody>
          <a:bodyPr/>
          <a:lstStyle/>
          <a:p>
            <a:r>
              <a:rPr lang="en-US" i="1" dirty="0" smtClean="0"/>
              <a:t>A Use Case analysis presented by Vishal Angelo </a:t>
            </a:r>
            <a:r>
              <a:rPr lang="en-US" i="1" dirty="0" err="1" smtClean="0"/>
              <a:t>Gracian</a:t>
            </a:r>
            <a:r>
              <a:rPr lang="en-US" i="1" dirty="0" smtClean="0"/>
              <a:t> (SSN School of Advanced Career Education, Chennai, Tamil Nadu – India  (1/12/2023)</a:t>
            </a:r>
            <a:endParaRPr lang="en-IN" i="1" dirty="0"/>
          </a:p>
        </p:txBody>
      </p:sp>
      <p:sp>
        <p:nvSpPr>
          <p:cNvPr id="12" name="Picture Placeholder 11"/>
          <p:cNvSpPr>
            <a:spLocks noGrp="1"/>
          </p:cNvSpPr>
          <p:nvPr>
            <p:ph type="pic" idx="1"/>
          </p:nvPr>
        </p:nvSpPr>
        <p:spPr>
          <a:xfrm>
            <a:off x="35496" y="44624"/>
            <a:ext cx="9073008" cy="5184576"/>
          </a:xfrm>
        </p:spPr>
      </p:sp>
      <p:pic>
        <p:nvPicPr>
          <p:cNvPr id="13" name="Picture 12" descr="Business Case Analysis PowerPoint Template - SlideModel"/>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301208"/>
          </a:xfrm>
          <a:prstGeom prst="rect">
            <a:avLst/>
          </a:prstGeom>
          <a:noFill/>
          <a:ln>
            <a:noFill/>
          </a:ln>
        </p:spPr>
      </p:pic>
      <p:sp>
        <p:nvSpPr>
          <p:cNvPr id="14" name="Horizontal Scroll 13"/>
          <p:cNvSpPr/>
          <p:nvPr/>
        </p:nvSpPr>
        <p:spPr>
          <a:xfrm>
            <a:off x="2339752" y="4365104"/>
            <a:ext cx="4392488" cy="792088"/>
          </a:xfrm>
          <a:prstGeom prst="horizontalScroll">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1" dirty="0" smtClean="0">
                <a:latin typeface="Bahnschrift" pitchFamily="34" charset="0"/>
              </a:rPr>
              <a:t>Saudi Telecom </a:t>
            </a:r>
            <a:endParaRPr lang="en-IN" sz="2800" b="1" i="1" dirty="0">
              <a:latin typeface="Bahnschrift" pitchFamily="34" charset="0"/>
            </a:endParaRPr>
          </a:p>
        </p:txBody>
      </p:sp>
    </p:spTree>
    <p:extLst>
      <p:ext uri="{BB962C8B-B14F-4D97-AF65-F5344CB8AC3E}">
        <p14:creationId xmlns:p14="http://schemas.microsoft.com/office/powerpoint/2010/main" val="1440165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764704"/>
            <a:ext cx="9143999" cy="455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89780" y="6192872"/>
            <a:ext cx="8964488" cy="307777"/>
          </a:xfrm>
          <a:prstGeom prst="rect">
            <a:avLst/>
          </a:prstGeom>
        </p:spPr>
        <p:txBody>
          <a:bodyPr wrap="square">
            <a:spAutoFit/>
          </a:bodyPr>
          <a:lstStyle/>
          <a:p>
            <a:pPr algn="ctr"/>
            <a:r>
              <a:rPr lang="en-IN" sz="1400" b="1" i="1" dirty="0" smtClean="0"/>
              <a:t>Reference: </a:t>
            </a:r>
            <a:r>
              <a:rPr lang="en-IN" sz="1400" b="1" dirty="0" smtClean="0">
                <a:hlinkClick r:id="rId3"/>
              </a:rPr>
              <a:t>https://www.stc.com.sa/content/dam/groupsites/en/pdf/stc-presentation-Q1-2022-NEW.pdf</a:t>
            </a:r>
            <a:r>
              <a:rPr lang="en-IN" sz="1400" b="1" dirty="0" smtClean="0"/>
              <a:t> </a:t>
            </a:r>
            <a:endParaRPr lang="en-IN" sz="1400" b="1" dirty="0"/>
          </a:p>
        </p:txBody>
      </p:sp>
    </p:spTree>
    <p:extLst>
      <p:ext uri="{BB962C8B-B14F-4D97-AF65-F5344CB8AC3E}">
        <p14:creationId xmlns:p14="http://schemas.microsoft.com/office/powerpoint/2010/main" val="3538762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33425"/>
            <a:ext cx="9144000" cy="5224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89780" y="6192872"/>
            <a:ext cx="8964488" cy="307777"/>
          </a:xfrm>
          <a:prstGeom prst="rect">
            <a:avLst/>
          </a:prstGeom>
        </p:spPr>
        <p:txBody>
          <a:bodyPr wrap="square">
            <a:spAutoFit/>
          </a:bodyPr>
          <a:lstStyle/>
          <a:p>
            <a:pPr algn="ctr"/>
            <a:r>
              <a:rPr lang="en-IN" sz="1400" b="1" i="1" dirty="0" smtClean="0"/>
              <a:t>Reference: </a:t>
            </a:r>
            <a:r>
              <a:rPr lang="en-IN" sz="1400" b="1" dirty="0" smtClean="0">
                <a:hlinkClick r:id="rId3"/>
              </a:rPr>
              <a:t>https://www.stc.com.sa/content/dam/groupsites/en/pdf/stc-presentation-Q1-2022-NEW.pdf</a:t>
            </a:r>
            <a:r>
              <a:rPr lang="en-IN" sz="1400" b="1" dirty="0" smtClean="0"/>
              <a:t> </a:t>
            </a:r>
            <a:endParaRPr lang="en-IN" sz="1400" b="1" dirty="0"/>
          </a:p>
        </p:txBody>
      </p:sp>
    </p:spTree>
    <p:extLst>
      <p:ext uri="{BB962C8B-B14F-4D97-AF65-F5344CB8AC3E}">
        <p14:creationId xmlns:p14="http://schemas.microsoft.com/office/powerpoint/2010/main" val="29773695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2" y="404664"/>
            <a:ext cx="8953500" cy="537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89780" y="6192872"/>
            <a:ext cx="8964488" cy="307777"/>
          </a:xfrm>
          <a:prstGeom prst="rect">
            <a:avLst/>
          </a:prstGeom>
        </p:spPr>
        <p:txBody>
          <a:bodyPr wrap="square">
            <a:spAutoFit/>
          </a:bodyPr>
          <a:lstStyle/>
          <a:p>
            <a:pPr algn="ctr"/>
            <a:r>
              <a:rPr lang="en-IN" sz="1400" b="1" i="1" dirty="0" smtClean="0"/>
              <a:t>Reference: </a:t>
            </a:r>
            <a:r>
              <a:rPr lang="en-IN" sz="1400" b="1" dirty="0" smtClean="0">
                <a:hlinkClick r:id="rId3"/>
              </a:rPr>
              <a:t>https://www.stc.com.sa/content/dam/groupsites/en/pdf/stc-presentation-Q1-2022-NEW.pdf</a:t>
            </a:r>
            <a:r>
              <a:rPr lang="en-IN" sz="1400" b="1" dirty="0" smtClean="0"/>
              <a:t> </a:t>
            </a:r>
            <a:endParaRPr lang="en-IN" sz="1400" b="1" dirty="0"/>
          </a:p>
        </p:txBody>
      </p:sp>
    </p:spTree>
    <p:extLst>
      <p:ext uri="{BB962C8B-B14F-4D97-AF65-F5344CB8AC3E}">
        <p14:creationId xmlns:p14="http://schemas.microsoft.com/office/powerpoint/2010/main" val="1407378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88640"/>
            <a:ext cx="8712968" cy="940966"/>
          </a:xfrm>
        </p:spPr>
        <p:txBody>
          <a:bodyPr>
            <a:normAutofit fontScale="90000"/>
          </a:bodyPr>
          <a:lstStyle/>
          <a:p>
            <a:r>
              <a:rPr lang="en-US" sz="3600" b="1" u="sng" dirty="0"/>
              <a:t>STC's customer base from 2021 June to 2023 </a:t>
            </a:r>
            <a:r>
              <a:rPr lang="en-US" sz="3600" b="1" u="sng" dirty="0" smtClean="0"/>
              <a:t>June</a:t>
            </a:r>
            <a:r>
              <a:rPr lang="en-US" dirty="0"/>
              <a:t/>
            </a:r>
            <a:br>
              <a:rPr lang="en-US" dirty="0"/>
            </a:br>
            <a:endParaRPr lang="en-IN" dirty="0"/>
          </a:p>
        </p:txBody>
      </p:sp>
      <p:pic>
        <p:nvPicPr>
          <p:cNvPr id="3"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43" y="764704"/>
            <a:ext cx="2592288" cy="1368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44" y="2348880"/>
            <a:ext cx="2644880" cy="172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5996" y="4725144"/>
            <a:ext cx="3096344" cy="1773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Vertical Scroll 18"/>
          <p:cNvSpPr/>
          <p:nvPr/>
        </p:nvSpPr>
        <p:spPr>
          <a:xfrm>
            <a:off x="3779912" y="772736"/>
            <a:ext cx="4608512" cy="360040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t>STC's customer base </a:t>
            </a:r>
            <a:endParaRPr lang="en-US" b="1" u="sng" dirty="0" smtClean="0"/>
          </a:p>
          <a:p>
            <a:pPr marL="285750" indent="-285750" algn="just">
              <a:buFont typeface="Arial" pitchFamily="34" charset="0"/>
              <a:buChar char="•"/>
            </a:pPr>
            <a:r>
              <a:rPr lang="en-US" b="1" i="1" dirty="0"/>
              <a:t>G</a:t>
            </a:r>
            <a:r>
              <a:rPr lang="en-US" b="1" i="1" dirty="0" smtClean="0"/>
              <a:t>rew </a:t>
            </a:r>
            <a:r>
              <a:rPr lang="en-US" b="1" i="1" dirty="0"/>
              <a:t>by 13.64% from 2021 to </a:t>
            </a:r>
            <a:r>
              <a:rPr lang="en-US" b="1" i="1" dirty="0" smtClean="0"/>
              <a:t>2022</a:t>
            </a:r>
          </a:p>
          <a:p>
            <a:pPr marL="285750" indent="-285750" algn="just">
              <a:buFont typeface="Arial" pitchFamily="34" charset="0"/>
              <a:buChar char="•"/>
            </a:pPr>
            <a:r>
              <a:rPr lang="en-US" b="1" i="1" dirty="0" smtClean="0"/>
              <a:t>And by </a:t>
            </a:r>
            <a:r>
              <a:rPr lang="en-US" b="1" i="1" dirty="0"/>
              <a:t>12% from 2022 to 2023</a:t>
            </a:r>
            <a:r>
              <a:rPr lang="en-US" sz="1600" b="1" i="1" dirty="0" smtClean="0"/>
              <a:t>.</a:t>
            </a:r>
          </a:p>
          <a:p>
            <a:pPr algn="ctr"/>
            <a:endParaRPr lang="en-US" sz="1600" dirty="0"/>
          </a:p>
          <a:p>
            <a:pPr algn="ctr"/>
            <a:r>
              <a:rPr lang="en-US" b="1" u="sng" dirty="0"/>
              <a:t>Factors influencing the growth</a:t>
            </a:r>
          </a:p>
          <a:p>
            <a:pPr marL="285750" indent="-285750" algn="just">
              <a:buFont typeface="Arial" pitchFamily="34" charset="0"/>
              <a:buChar char="•"/>
            </a:pPr>
            <a:r>
              <a:rPr lang="en-IN" b="1" i="1" dirty="0"/>
              <a:t>Introduction of new mobile services</a:t>
            </a:r>
          </a:p>
          <a:p>
            <a:pPr marL="285750" indent="-285750" algn="just">
              <a:buFont typeface="Arial" pitchFamily="34" charset="0"/>
              <a:buChar char="•"/>
            </a:pPr>
            <a:r>
              <a:rPr lang="en-IN" b="1" i="1" dirty="0"/>
              <a:t>Fixed-line services</a:t>
            </a:r>
          </a:p>
          <a:p>
            <a:pPr marL="285750" indent="-285750" algn="just">
              <a:buFont typeface="Arial" pitchFamily="34" charset="0"/>
              <a:buChar char="•"/>
            </a:pPr>
            <a:r>
              <a:rPr lang="en-IN" b="1" i="1" dirty="0"/>
              <a:t>Its strong brand reputation</a:t>
            </a:r>
          </a:p>
        </p:txBody>
      </p:sp>
      <p:pic>
        <p:nvPicPr>
          <p:cNvPr id="25"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688" y="4221088"/>
            <a:ext cx="2562544" cy="2401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36475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867328" cy="648072"/>
          </a:xfrm>
        </p:spPr>
        <p:txBody>
          <a:bodyPr>
            <a:normAutofit/>
          </a:bodyPr>
          <a:lstStyle/>
          <a:p>
            <a:r>
              <a:rPr lang="en-US" sz="3200" b="1" u="sng" dirty="0" smtClean="0"/>
              <a:t>Key Challenges Faced By STC</a:t>
            </a:r>
            <a:endParaRPr lang="en-IN" sz="3200" b="1" u="sng" dirty="0"/>
          </a:p>
        </p:txBody>
      </p:sp>
      <p:sp>
        <p:nvSpPr>
          <p:cNvPr id="3" name="Content Placeholder 2"/>
          <p:cNvSpPr>
            <a:spLocks noGrp="1"/>
          </p:cNvSpPr>
          <p:nvPr>
            <p:ph idx="1"/>
          </p:nvPr>
        </p:nvSpPr>
        <p:spPr>
          <a:xfrm>
            <a:off x="179512" y="692696"/>
            <a:ext cx="8856984" cy="6048672"/>
          </a:xfrm>
        </p:spPr>
        <p:txBody>
          <a:bodyPr>
            <a:normAutofit/>
          </a:bodyPr>
          <a:lstStyle/>
          <a:p>
            <a:pPr marL="0" indent="0">
              <a:buNone/>
            </a:pPr>
            <a:endParaRPr lang="en-US" sz="1800" dirty="0" smtClean="0"/>
          </a:p>
          <a:p>
            <a:pPr marL="0" indent="0">
              <a:buNone/>
            </a:pPr>
            <a:r>
              <a:rPr lang="en-US" sz="1800" dirty="0" smtClean="0"/>
              <a:t>The below challenges of </a:t>
            </a:r>
            <a:r>
              <a:rPr lang="en-US" sz="1800" dirty="0"/>
              <a:t>STC </a:t>
            </a:r>
            <a:r>
              <a:rPr lang="en-US" sz="1800" dirty="0" smtClean="0"/>
              <a:t>from </a:t>
            </a:r>
            <a:r>
              <a:rPr lang="en-US" sz="1800" dirty="0"/>
              <a:t>June 2022 to June </a:t>
            </a:r>
            <a:r>
              <a:rPr lang="en-US" sz="1800" dirty="0" smtClean="0"/>
              <a:t>2023 are as follows,</a:t>
            </a:r>
          </a:p>
          <a:p>
            <a:pPr marL="0" indent="0">
              <a:buNone/>
            </a:pPr>
            <a:endParaRPr lang="en-US" sz="1800" dirty="0" smtClean="0"/>
          </a:p>
          <a:p>
            <a:pPr marL="0" indent="0">
              <a:buNone/>
            </a:pPr>
            <a:endParaRPr lang="en-US" sz="1800" dirty="0" smtClean="0"/>
          </a:p>
          <a:p>
            <a:pPr marL="0" indent="0">
              <a:buNone/>
            </a:pPr>
            <a:endParaRPr lang="en-US" sz="1800" dirty="0" smtClean="0"/>
          </a:p>
          <a:p>
            <a:endParaRPr lang="en-US" sz="1800" dirty="0"/>
          </a:p>
          <a:p>
            <a:endParaRPr lang="en-US" sz="1800" dirty="0" smtClean="0"/>
          </a:p>
          <a:p>
            <a:endParaRPr lang="en-US" sz="1800" b="1" dirty="0"/>
          </a:p>
          <a:p>
            <a:endParaRPr lang="en-US" sz="1800" b="1" dirty="0" smtClean="0"/>
          </a:p>
          <a:p>
            <a:endParaRPr lang="en-US" sz="1800" b="1" dirty="0"/>
          </a:p>
          <a:p>
            <a:endParaRPr lang="en-US" sz="1800" dirty="0"/>
          </a:p>
          <a:p>
            <a:endParaRPr lang="en-US" sz="1800" dirty="0" smtClean="0"/>
          </a:p>
          <a:p>
            <a:endParaRPr lang="en-US" sz="1800" dirty="0" smtClean="0"/>
          </a:p>
          <a:p>
            <a:endParaRPr lang="en-US" sz="1800" dirty="0" smtClean="0"/>
          </a:p>
          <a:p>
            <a:pPr marL="0" indent="0" algn="r">
              <a:buNone/>
            </a:pPr>
            <a:endParaRPr lang="en-US" sz="1800" dirty="0" smtClean="0"/>
          </a:p>
          <a:p>
            <a:pPr marL="0" indent="0" algn="r">
              <a:buNone/>
            </a:pPr>
            <a:endParaRPr lang="en-US" sz="1800" dirty="0"/>
          </a:p>
          <a:p>
            <a:pPr marL="0" indent="0">
              <a:buNone/>
            </a:pPr>
            <a:endParaRPr lang="en-US" sz="1800" dirty="0" smtClean="0"/>
          </a:p>
          <a:p>
            <a:pPr marL="0" indent="0" algn="ctr">
              <a:buNone/>
            </a:pPr>
            <a:r>
              <a:rPr lang="en-US" sz="1600" b="1" i="1" dirty="0" smtClean="0"/>
              <a:t>Reference:  </a:t>
            </a:r>
            <a:r>
              <a:rPr lang="en-US" sz="1600" dirty="0" smtClean="0">
                <a:hlinkClick r:id="rId2"/>
              </a:rPr>
              <a:t>https://markwideresearch.com/saudi-arabia-telecom-market/</a:t>
            </a:r>
            <a:r>
              <a:rPr lang="en-US" sz="1600" dirty="0" smtClean="0"/>
              <a:t>                                                                                                                                            </a:t>
            </a:r>
            <a:endParaRPr lang="en-IN" sz="1600" i="1" dirty="0"/>
          </a:p>
        </p:txBody>
      </p:sp>
      <p:sp>
        <p:nvSpPr>
          <p:cNvPr id="4" name="Rounded Rectangle 3"/>
          <p:cNvSpPr/>
          <p:nvPr/>
        </p:nvSpPr>
        <p:spPr>
          <a:xfrm>
            <a:off x="400728" y="1556792"/>
            <a:ext cx="3995296" cy="1234392"/>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600" b="1" u="sng" dirty="0" smtClean="0"/>
              <a:t>Global Economic Headwinds</a:t>
            </a:r>
            <a:endParaRPr lang="en-IN" sz="1600" b="1" u="sng" dirty="0" smtClean="0"/>
          </a:p>
          <a:p>
            <a:pPr marL="285750" indent="-285750" algn="just">
              <a:buFont typeface="Arial" pitchFamily="34" charset="0"/>
              <a:buChar char="•"/>
            </a:pPr>
            <a:r>
              <a:rPr lang="en-IN" sz="1600" b="1" dirty="0" smtClean="0"/>
              <a:t>Inflationary pressures</a:t>
            </a:r>
          </a:p>
          <a:p>
            <a:pPr marL="285750" indent="-285750" algn="just">
              <a:buFont typeface="Arial" pitchFamily="34" charset="0"/>
              <a:buChar char="•"/>
            </a:pPr>
            <a:r>
              <a:rPr lang="en-IN" sz="1600" b="1" dirty="0"/>
              <a:t>Supply chain </a:t>
            </a:r>
            <a:r>
              <a:rPr lang="en-IN" sz="1600" b="1" dirty="0" smtClean="0"/>
              <a:t>disruptions</a:t>
            </a:r>
          </a:p>
          <a:p>
            <a:pPr marL="285750" indent="-285750" algn="just">
              <a:buFont typeface="Arial" pitchFamily="34" charset="0"/>
              <a:buChar char="•"/>
            </a:pPr>
            <a:r>
              <a:rPr lang="en-IN" sz="1600" b="1" dirty="0"/>
              <a:t>Geopolitical </a:t>
            </a:r>
            <a:r>
              <a:rPr lang="en-IN" sz="1600" b="1" dirty="0" smtClean="0"/>
              <a:t>instability</a:t>
            </a:r>
            <a:endParaRPr lang="en-IN" sz="1600" b="1" i="1" dirty="0"/>
          </a:p>
        </p:txBody>
      </p:sp>
      <p:sp>
        <p:nvSpPr>
          <p:cNvPr id="5" name="Rounded Rectangle 4"/>
          <p:cNvSpPr/>
          <p:nvPr/>
        </p:nvSpPr>
        <p:spPr>
          <a:xfrm>
            <a:off x="4813664" y="1556792"/>
            <a:ext cx="3790784" cy="1234392"/>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u="sng" dirty="0" smtClean="0"/>
              <a:t>Competition</a:t>
            </a:r>
            <a:endParaRPr lang="en-IN" sz="1600" b="1" u="sng" dirty="0" smtClean="0"/>
          </a:p>
          <a:p>
            <a:pPr marL="285750" indent="-285750">
              <a:buFont typeface="Arial" pitchFamily="34" charset="0"/>
              <a:buChar char="•"/>
            </a:pPr>
            <a:r>
              <a:rPr lang="en-IN" sz="1600" b="1" dirty="0" smtClean="0"/>
              <a:t>Aggressive </a:t>
            </a:r>
            <a:r>
              <a:rPr lang="en-IN" sz="1600" b="1" dirty="0"/>
              <a:t>pricing </a:t>
            </a:r>
            <a:r>
              <a:rPr lang="en-IN" sz="1600" b="1" dirty="0" smtClean="0"/>
              <a:t>strategies</a:t>
            </a:r>
          </a:p>
          <a:p>
            <a:pPr marL="285750" indent="-285750">
              <a:buFont typeface="Arial" pitchFamily="34" charset="0"/>
              <a:buChar char="•"/>
            </a:pPr>
            <a:r>
              <a:rPr lang="en-IN" sz="1600" b="1" dirty="0"/>
              <a:t>Shifting customer </a:t>
            </a:r>
            <a:r>
              <a:rPr lang="en-IN" sz="1600" b="1" dirty="0" smtClean="0"/>
              <a:t>preferences</a:t>
            </a:r>
            <a:endParaRPr lang="en-IN" sz="1600" b="1" i="1" dirty="0"/>
          </a:p>
        </p:txBody>
      </p:sp>
      <p:sp>
        <p:nvSpPr>
          <p:cNvPr id="6" name="Rounded Rectangle 5"/>
          <p:cNvSpPr/>
          <p:nvPr/>
        </p:nvSpPr>
        <p:spPr>
          <a:xfrm>
            <a:off x="4819368" y="4579968"/>
            <a:ext cx="3785080" cy="1224136"/>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600" b="1" u="sng" dirty="0" smtClean="0"/>
              <a:t>Internal Transformation</a:t>
            </a:r>
            <a:endParaRPr lang="en-IN" sz="1600" b="1" u="sng" dirty="0" smtClean="0"/>
          </a:p>
          <a:p>
            <a:pPr marL="285750" indent="-285750" algn="just">
              <a:buFont typeface="Arial" pitchFamily="34" charset="0"/>
              <a:buChar char="•"/>
            </a:pPr>
            <a:r>
              <a:rPr lang="en-IN" sz="1600" b="1" dirty="0" smtClean="0"/>
              <a:t>Integration </a:t>
            </a:r>
            <a:r>
              <a:rPr lang="en-IN" sz="1600" b="1" dirty="0"/>
              <a:t>of acquired </a:t>
            </a:r>
            <a:r>
              <a:rPr lang="en-IN" sz="1600" b="1" dirty="0" smtClean="0"/>
              <a:t>assets</a:t>
            </a:r>
          </a:p>
          <a:p>
            <a:pPr marL="285750" indent="-285750" algn="just">
              <a:buFont typeface="Arial" pitchFamily="34" charset="0"/>
              <a:buChar char="•"/>
            </a:pPr>
            <a:r>
              <a:rPr lang="en-IN" sz="1600" b="1" dirty="0"/>
              <a:t>Talent acquisition and </a:t>
            </a:r>
            <a:r>
              <a:rPr lang="en-IN" sz="1600" b="1" dirty="0" smtClean="0"/>
              <a:t>retention</a:t>
            </a:r>
          </a:p>
          <a:p>
            <a:pPr marL="285750" indent="-285750" algn="just">
              <a:buFont typeface="Arial" pitchFamily="34" charset="0"/>
              <a:buChar char="•"/>
            </a:pPr>
            <a:r>
              <a:rPr lang="en-IN" sz="1600" b="1" dirty="0" smtClean="0"/>
              <a:t>Cyber security threats</a:t>
            </a:r>
            <a:endParaRPr lang="en-IN" sz="1600" b="1" i="1" dirty="0"/>
          </a:p>
        </p:txBody>
      </p:sp>
      <p:sp>
        <p:nvSpPr>
          <p:cNvPr id="7" name="Rounded Rectangle 6"/>
          <p:cNvSpPr/>
          <p:nvPr/>
        </p:nvSpPr>
        <p:spPr>
          <a:xfrm>
            <a:off x="4813664" y="3063248"/>
            <a:ext cx="3790784" cy="1224136"/>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600" b="1" u="sng" dirty="0" smtClean="0"/>
              <a:t>Technological Advancements</a:t>
            </a:r>
          </a:p>
          <a:p>
            <a:pPr marL="285750" indent="-285750" algn="just">
              <a:buFont typeface="Arial" pitchFamily="34" charset="0"/>
              <a:buChar char="•"/>
            </a:pPr>
            <a:r>
              <a:rPr lang="en-US" sz="1600" b="1" dirty="0" smtClean="0"/>
              <a:t>Rapidly Changing Technologies</a:t>
            </a:r>
            <a:endParaRPr lang="en-IN" sz="1600" b="1" dirty="0" smtClean="0"/>
          </a:p>
          <a:p>
            <a:pPr marL="285750" indent="-285750" algn="just">
              <a:buFont typeface="Arial" pitchFamily="34" charset="0"/>
              <a:buChar char="•"/>
            </a:pPr>
            <a:r>
              <a:rPr lang="en-US" sz="1600" b="1" dirty="0" smtClean="0"/>
              <a:t>Data Privacy Concerns</a:t>
            </a:r>
            <a:endParaRPr lang="en-IN" sz="1600" b="1" dirty="0" smtClean="0"/>
          </a:p>
        </p:txBody>
      </p:sp>
      <p:sp>
        <p:nvSpPr>
          <p:cNvPr id="8" name="Rounded Rectangle 7"/>
          <p:cNvSpPr/>
          <p:nvPr/>
        </p:nvSpPr>
        <p:spPr>
          <a:xfrm>
            <a:off x="412720" y="3068960"/>
            <a:ext cx="3990704" cy="1224136"/>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600" b="1" u="sng" dirty="0" smtClean="0"/>
              <a:t>Regulatory Landscapes</a:t>
            </a:r>
          </a:p>
          <a:p>
            <a:pPr marL="285750" indent="-285750" algn="just">
              <a:buFont typeface="Arial" pitchFamily="34" charset="0"/>
              <a:buChar char="•"/>
            </a:pPr>
            <a:r>
              <a:rPr lang="en-IN" sz="1600" b="1" dirty="0"/>
              <a:t>Evolving </a:t>
            </a:r>
            <a:r>
              <a:rPr lang="en-IN" sz="1600" b="1" dirty="0" smtClean="0"/>
              <a:t>regulations</a:t>
            </a:r>
          </a:p>
          <a:p>
            <a:pPr marL="285750" indent="-285750" algn="just">
              <a:buFont typeface="Arial" pitchFamily="34" charset="0"/>
              <a:buChar char="•"/>
            </a:pPr>
            <a:r>
              <a:rPr lang="en-IN" sz="1600" b="1" dirty="0"/>
              <a:t>Data localization and </a:t>
            </a:r>
            <a:r>
              <a:rPr lang="en-IN" sz="1600" b="1" dirty="0" smtClean="0"/>
              <a:t>sovereignty</a:t>
            </a:r>
            <a:endParaRPr lang="en-IN" sz="1600" b="1" dirty="0"/>
          </a:p>
          <a:p>
            <a:pPr marL="285750" indent="-285750" algn="just">
              <a:buFont typeface="Arial" pitchFamily="34" charset="0"/>
              <a:buChar char="•"/>
            </a:pPr>
            <a:r>
              <a:rPr lang="en-IN" sz="1600" b="1" dirty="0" smtClean="0"/>
              <a:t>Government </a:t>
            </a:r>
            <a:r>
              <a:rPr lang="en-IN" sz="1600" b="1" dirty="0"/>
              <a:t>intervention</a:t>
            </a:r>
            <a:endParaRPr lang="en-IN" sz="1600" b="1" i="1" dirty="0"/>
          </a:p>
        </p:txBody>
      </p:sp>
      <p:sp>
        <p:nvSpPr>
          <p:cNvPr id="9" name="Rounded Rectangle 8"/>
          <p:cNvSpPr/>
          <p:nvPr/>
        </p:nvSpPr>
        <p:spPr>
          <a:xfrm>
            <a:off x="400712" y="4581128"/>
            <a:ext cx="3990120" cy="1224136"/>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u="sng" dirty="0" smtClean="0"/>
              <a:t>Environmental and Sustainability Concerns</a:t>
            </a:r>
          </a:p>
          <a:p>
            <a:pPr marL="285750" indent="-285750" algn="just">
              <a:buFont typeface="Arial" pitchFamily="34" charset="0"/>
              <a:buChar char="•"/>
            </a:pPr>
            <a:r>
              <a:rPr lang="en-US" sz="1600" b="1" dirty="0" smtClean="0"/>
              <a:t>Rising Energy Consumption</a:t>
            </a:r>
          </a:p>
          <a:p>
            <a:pPr marL="285750" indent="-285750" algn="just">
              <a:buFont typeface="Arial" pitchFamily="34" charset="0"/>
              <a:buChar char="•"/>
            </a:pPr>
            <a:r>
              <a:rPr lang="en-US" sz="1600" b="1" dirty="0" smtClean="0"/>
              <a:t>E-waste management</a:t>
            </a:r>
          </a:p>
          <a:p>
            <a:pPr marL="285750" indent="-285750" algn="just">
              <a:buFont typeface="Arial" pitchFamily="34" charset="0"/>
              <a:buChar char="•"/>
            </a:pPr>
            <a:r>
              <a:rPr lang="en-US" sz="1600" b="1" dirty="0" smtClean="0"/>
              <a:t>Climate Change Resilience</a:t>
            </a:r>
          </a:p>
        </p:txBody>
      </p:sp>
    </p:spTree>
    <p:extLst>
      <p:ext uri="{BB962C8B-B14F-4D97-AF65-F5344CB8AC3E}">
        <p14:creationId xmlns:p14="http://schemas.microsoft.com/office/powerpoint/2010/main" val="2823521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7544" y="1268760"/>
            <a:ext cx="8496944" cy="3384376"/>
          </a:xfrm>
        </p:spPr>
        <p:txBody>
          <a:bodyPr>
            <a:normAutofit/>
          </a:bodyPr>
          <a:lstStyle/>
          <a:p>
            <a:pPr algn="ctr"/>
            <a:r>
              <a:rPr lang="en-US" b="1" u="sng" dirty="0" smtClean="0">
                <a:solidFill>
                  <a:srgbClr val="002060"/>
                </a:solidFill>
              </a:rPr>
              <a:t>Problem Statement</a:t>
            </a:r>
          </a:p>
          <a:p>
            <a:pPr algn="just"/>
            <a:r>
              <a:rPr lang="en-US" dirty="0" smtClean="0">
                <a:solidFill>
                  <a:srgbClr val="002060"/>
                </a:solidFill>
              </a:rPr>
              <a:t>In </a:t>
            </a:r>
            <a:r>
              <a:rPr lang="en-US" dirty="0">
                <a:solidFill>
                  <a:srgbClr val="002060"/>
                </a:solidFill>
              </a:rPr>
              <a:t>a rapidly evolving telecommunications and digital landscape, Saudi Telecom Company (STC) seeks to maintain its competitive edge, enhance customer experiences, and drive sustainable growth. The company faces the challenge of balancing network expansion, digital transformation, customer centricity, </a:t>
            </a:r>
            <a:r>
              <a:rPr lang="en-US" dirty="0" smtClean="0">
                <a:solidFill>
                  <a:srgbClr val="002060"/>
                </a:solidFill>
              </a:rPr>
              <a:t>cyber security, </a:t>
            </a:r>
            <a:r>
              <a:rPr lang="en-US" dirty="0">
                <a:solidFill>
                  <a:srgbClr val="002060"/>
                </a:solidFill>
              </a:rPr>
              <a:t>environmental responsibility, talent acquisition, strategic partnerships, and financial resilience</a:t>
            </a:r>
            <a:r>
              <a:rPr lang="en-US" dirty="0" smtClean="0">
                <a:solidFill>
                  <a:srgbClr val="002060"/>
                </a:solidFill>
              </a:rPr>
              <a:t>.</a:t>
            </a:r>
          </a:p>
          <a:p>
            <a:pPr algn="just"/>
            <a:endParaRPr lang="en-US" dirty="0" smtClean="0">
              <a:solidFill>
                <a:srgbClr val="002060"/>
              </a:solidFill>
            </a:endParaRPr>
          </a:p>
          <a:p>
            <a:pPr algn="just"/>
            <a:endParaRPr lang="en-IN" dirty="0">
              <a:solidFill>
                <a:srgbClr val="002060"/>
              </a:solidFill>
            </a:endParaRPr>
          </a:p>
        </p:txBody>
      </p:sp>
    </p:spTree>
    <p:extLst>
      <p:ext uri="{BB962C8B-B14F-4D97-AF65-F5344CB8AC3E}">
        <p14:creationId xmlns:p14="http://schemas.microsoft.com/office/powerpoint/2010/main" val="1225306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260648"/>
            <a:ext cx="8784976" cy="5688632"/>
          </a:xfrm>
        </p:spPr>
        <p:txBody>
          <a:bodyPr>
            <a:normAutofit lnSpcReduction="10000"/>
          </a:bodyPr>
          <a:lstStyle/>
          <a:p>
            <a:pPr marL="0" indent="0" algn="ctr">
              <a:buNone/>
            </a:pPr>
            <a:r>
              <a:rPr lang="en-US" sz="3800" b="1" u="sng" dirty="0" smtClean="0">
                <a:solidFill>
                  <a:srgbClr val="002060"/>
                </a:solidFill>
              </a:rPr>
              <a:t>Key Objectives</a:t>
            </a:r>
          </a:p>
          <a:p>
            <a:pPr marL="0" indent="0" algn="ctr">
              <a:buNone/>
            </a:pPr>
            <a:endParaRPr lang="en-US" sz="1400" b="1" u="sng" dirty="0" smtClean="0">
              <a:solidFill>
                <a:srgbClr val="002060"/>
              </a:solidFill>
            </a:endParaRPr>
          </a:p>
          <a:p>
            <a:pPr lvl="0" algn="just"/>
            <a:r>
              <a:rPr lang="en-US" sz="2000" dirty="0" smtClean="0">
                <a:solidFill>
                  <a:schemeClr val="tx2">
                    <a:lumMod val="50000"/>
                  </a:schemeClr>
                </a:solidFill>
              </a:rPr>
              <a:t>Expand </a:t>
            </a:r>
            <a:r>
              <a:rPr lang="en-US" sz="2000" i="1" u="sng" dirty="0" smtClean="0">
                <a:solidFill>
                  <a:schemeClr val="tx2">
                    <a:lumMod val="50000"/>
                  </a:schemeClr>
                </a:solidFill>
              </a:rPr>
              <a:t>5G coverage and modernize network </a:t>
            </a:r>
            <a:r>
              <a:rPr lang="en-US" sz="2000" dirty="0" smtClean="0">
                <a:solidFill>
                  <a:schemeClr val="tx2">
                    <a:lumMod val="50000"/>
                  </a:schemeClr>
                </a:solidFill>
              </a:rPr>
              <a:t>infrastructure.</a:t>
            </a:r>
          </a:p>
          <a:p>
            <a:pPr lvl="0" algn="just"/>
            <a:endParaRPr lang="en-IN" sz="800" dirty="0" smtClean="0">
              <a:solidFill>
                <a:schemeClr val="tx2">
                  <a:lumMod val="50000"/>
                </a:schemeClr>
              </a:solidFill>
            </a:endParaRPr>
          </a:p>
          <a:p>
            <a:pPr lvl="0" algn="just"/>
            <a:r>
              <a:rPr lang="en-US" sz="2000" dirty="0" smtClean="0">
                <a:solidFill>
                  <a:schemeClr val="tx2">
                    <a:lumMod val="50000"/>
                  </a:schemeClr>
                </a:solidFill>
              </a:rPr>
              <a:t>Leverage </a:t>
            </a:r>
            <a:r>
              <a:rPr lang="en-US" sz="2000" i="1" u="sng" dirty="0" smtClean="0">
                <a:solidFill>
                  <a:schemeClr val="tx2">
                    <a:lumMod val="50000"/>
                  </a:schemeClr>
                </a:solidFill>
              </a:rPr>
              <a:t>AI, ML, and cloud technologies </a:t>
            </a:r>
            <a:r>
              <a:rPr lang="en-US" sz="2000" dirty="0" smtClean="0">
                <a:solidFill>
                  <a:schemeClr val="tx2">
                    <a:lumMod val="50000"/>
                  </a:schemeClr>
                </a:solidFill>
              </a:rPr>
              <a:t>for digital transformation.</a:t>
            </a:r>
          </a:p>
          <a:p>
            <a:pPr lvl="0" algn="just"/>
            <a:endParaRPr lang="en-IN" sz="800" dirty="0" smtClean="0">
              <a:solidFill>
                <a:schemeClr val="tx2">
                  <a:lumMod val="50000"/>
                </a:schemeClr>
              </a:solidFill>
            </a:endParaRPr>
          </a:p>
          <a:p>
            <a:pPr lvl="0" algn="just"/>
            <a:r>
              <a:rPr lang="en-US" sz="2000" i="1" u="sng" dirty="0" smtClean="0">
                <a:solidFill>
                  <a:schemeClr val="tx2">
                    <a:lumMod val="50000"/>
                  </a:schemeClr>
                </a:solidFill>
              </a:rPr>
              <a:t>Enhance customer experience </a:t>
            </a:r>
            <a:r>
              <a:rPr lang="en-US" sz="2000" dirty="0" smtClean="0">
                <a:solidFill>
                  <a:schemeClr val="tx2">
                    <a:lumMod val="50000"/>
                  </a:schemeClr>
                </a:solidFill>
              </a:rPr>
              <a:t>and develop </a:t>
            </a:r>
            <a:r>
              <a:rPr lang="en-US" sz="2000" i="1" u="sng" dirty="0" smtClean="0">
                <a:solidFill>
                  <a:schemeClr val="tx2">
                    <a:lumMod val="50000"/>
                  </a:schemeClr>
                </a:solidFill>
              </a:rPr>
              <a:t>personalized offerings.</a:t>
            </a:r>
          </a:p>
          <a:p>
            <a:pPr lvl="0" algn="just"/>
            <a:endParaRPr lang="en-IN" sz="800" i="1" u="sng" dirty="0" smtClean="0">
              <a:solidFill>
                <a:schemeClr val="tx2">
                  <a:lumMod val="50000"/>
                </a:schemeClr>
              </a:solidFill>
            </a:endParaRPr>
          </a:p>
          <a:p>
            <a:pPr lvl="0" algn="just"/>
            <a:r>
              <a:rPr lang="en-US" sz="2000" dirty="0" smtClean="0">
                <a:solidFill>
                  <a:schemeClr val="tx2">
                    <a:lumMod val="50000"/>
                  </a:schemeClr>
                </a:solidFill>
              </a:rPr>
              <a:t>Strengthen cyber security measures and </a:t>
            </a:r>
            <a:r>
              <a:rPr lang="en-US" sz="2000" i="1" u="sng" dirty="0" smtClean="0">
                <a:solidFill>
                  <a:schemeClr val="tx2">
                    <a:lumMod val="50000"/>
                  </a:schemeClr>
                </a:solidFill>
              </a:rPr>
              <a:t>protect data privacy.</a:t>
            </a:r>
          </a:p>
          <a:p>
            <a:pPr lvl="0" algn="just"/>
            <a:endParaRPr lang="en-IN" sz="800" i="1" u="sng" dirty="0" smtClean="0">
              <a:solidFill>
                <a:schemeClr val="tx2">
                  <a:lumMod val="50000"/>
                </a:schemeClr>
              </a:solidFill>
            </a:endParaRPr>
          </a:p>
          <a:p>
            <a:pPr lvl="0" algn="just"/>
            <a:r>
              <a:rPr lang="en-US" sz="2000" dirty="0" smtClean="0">
                <a:solidFill>
                  <a:schemeClr val="tx2">
                    <a:lumMod val="50000"/>
                  </a:schemeClr>
                </a:solidFill>
              </a:rPr>
              <a:t>Promote </a:t>
            </a:r>
            <a:r>
              <a:rPr lang="en-US" sz="2000" i="1" u="sng" dirty="0" smtClean="0">
                <a:solidFill>
                  <a:schemeClr val="tx2">
                    <a:lumMod val="50000"/>
                  </a:schemeClr>
                </a:solidFill>
              </a:rPr>
              <a:t>sustainability </a:t>
            </a:r>
            <a:r>
              <a:rPr lang="en-US" sz="2000" dirty="0" smtClean="0">
                <a:solidFill>
                  <a:schemeClr val="tx2">
                    <a:lumMod val="50000"/>
                  </a:schemeClr>
                </a:solidFill>
              </a:rPr>
              <a:t>and minimize </a:t>
            </a:r>
            <a:r>
              <a:rPr lang="en-US" sz="2000" i="1" u="sng" dirty="0" smtClean="0">
                <a:solidFill>
                  <a:schemeClr val="tx2">
                    <a:lumMod val="50000"/>
                  </a:schemeClr>
                </a:solidFill>
              </a:rPr>
              <a:t>environmental impact.</a:t>
            </a:r>
          </a:p>
          <a:p>
            <a:pPr lvl="0" algn="just"/>
            <a:endParaRPr lang="en-IN" sz="900" i="1" u="sng" dirty="0" smtClean="0">
              <a:solidFill>
                <a:schemeClr val="tx2">
                  <a:lumMod val="50000"/>
                </a:schemeClr>
              </a:solidFill>
            </a:endParaRPr>
          </a:p>
          <a:p>
            <a:pPr lvl="0" algn="just"/>
            <a:r>
              <a:rPr lang="en-US" sz="2000" i="1" u="sng" dirty="0" smtClean="0">
                <a:solidFill>
                  <a:schemeClr val="tx2">
                    <a:lumMod val="50000"/>
                  </a:schemeClr>
                </a:solidFill>
              </a:rPr>
              <a:t>Attract, retain, and develop </a:t>
            </a:r>
            <a:r>
              <a:rPr lang="en-US" sz="2000" dirty="0" smtClean="0">
                <a:solidFill>
                  <a:schemeClr val="tx2">
                    <a:lumMod val="50000"/>
                  </a:schemeClr>
                </a:solidFill>
              </a:rPr>
              <a:t>a skilled workforce.</a:t>
            </a:r>
          </a:p>
          <a:p>
            <a:pPr lvl="0" algn="just"/>
            <a:endParaRPr lang="en-IN" sz="900" dirty="0" smtClean="0">
              <a:solidFill>
                <a:schemeClr val="tx2">
                  <a:lumMod val="50000"/>
                </a:schemeClr>
              </a:solidFill>
            </a:endParaRPr>
          </a:p>
          <a:p>
            <a:pPr lvl="0" algn="just"/>
            <a:r>
              <a:rPr lang="en-US" sz="2000" dirty="0" smtClean="0">
                <a:solidFill>
                  <a:schemeClr val="tx2">
                    <a:lumMod val="50000"/>
                  </a:schemeClr>
                </a:solidFill>
              </a:rPr>
              <a:t>Form </a:t>
            </a:r>
            <a:r>
              <a:rPr lang="en-US" sz="2000" i="1" u="sng" dirty="0" smtClean="0">
                <a:solidFill>
                  <a:schemeClr val="tx2">
                    <a:lumMod val="50000"/>
                  </a:schemeClr>
                </a:solidFill>
              </a:rPr>
              <a:t>strategic partnerships </a:t>
            </a:r>
            <a:r>
              <a:rPr lang="en-US" sz="2000" dirty="0" smtClean="0">
                <a:solidFill>
                  <a:schemeClr val="tx2">
                    <a:lumMod val="50000"/>
                  </a:schemeClr>
                </a:solidFill>
              </a:rPr>
              <a:t>and expand into new markets.</a:t>
            </a:r>
          </a:p>
          <a:p>
            <a:pPr lvl="0" algn="just"/>
            <a:endParaRPr lang="en-IN" sz="900" dirty="0" smtClean="0">
              <a:solidFill>
                <a:schemeClr val="tx2">
                  <a:lumMod val="50000"/>
                </a:schemeClr>
              </a:solidFill>
            </a:endParaRPr>
          </a:p>
          <a:p>
            <a:pPr lvl="0" algn="just"/>
            <a:r>
              <a:rPr lang="en-US" sz="2000" i="1" u="sng" dirty="0" smtClean="0">
                <a:solidFill>
                  <a:schemeClr val="tx2">
                    <a:lumMod val="50000"/>
                  </a:schemeClr>
                </a:solidFill>
              </a:rPr>
              <a:t>Optimize pricing strategies </a:t>
            </a:r>
            <a:r>
              <a:rPr lang="en-US" sz="2000" dirty="0" smtClean="0">
                <a:solidFill>
                  <a:schemeClr val="tx2">
                    <a:lumMod val="50000"/>
                  </a:schemeClr>
                </a:solidFill>
              </a:rPr>
              <a:t>and diversify revenue streams.</a:t>
            </a:r>
          </a:p>
          <a:p>
            <a:pPr algn="just"/>
            <a:endParaRPr lang="en-US" sz="1000" b="1" i="1" u="sng" dirty="0" smtClean="0"/>
          </a:p>
          <a:p>
            <a:pPr marL="0" indent="0" algn="just">
              <a:buNone/>
            </a:pPr>
            <a:endParaRPr lang="en-US" sz="1000" b="1" i="1" u="sng" dirty="0" smtClean="0"/>
          </a:p>
          <a:p>
            <a:pPr marL="0" indent="0" algn="just">
              <a:buNone/>
            </a:pPr>
            <a:endParaRPr lang="en-US" sz="1000" b="1" i="1" u="sng" dirty="0"/>
          </a:p>
          <a:p>
            <a:pPr marL="0" indent="0" algn="just">
              <a:buNone/>
            </a:pPr>
            <a:endParaRPr lang="en-US" sz="1000" b="1" i="1" u="sng" dirty="0" smtClean="0"/>
          </a:p>
          <a:p>
            <a:pPr marL="0" indent="0" algn="ctr">
              <a:buNone/>
            </a:pPr>
            <a:r>
              <a:rPr lang="en-US" sz="1400" b="1" i="1" dirty="0" smtClean="0"/>
              <a:t>Reference 1: </a:t>
            </a:r>
            <a:r>
              <a:rPr lang="en-US" sz="1400" b="1" dirty="0" smtClean="0">
                <a:hlinkClick r:id="rId2"/>
              </a:rPr>
              <a:t>https://markwideresearch.com/saudi-arabia-telecom-market/</a:t>
            </a:r>
            <a:r>
              <a:rPr lang="en-US" sz="1400" b="1" dirty="0" smtClean="0"/>
              <a:t>  </a:t>
            </a:r>
          </a:p>
          <a:p>
            <a:pPr marL="0" indent="0" algn="ctr">
              <a:buNone/>
            </a:pPr>
            <a:r>
              <a:rPr lang="en-US" sz="1400" b="1" i="1" dirty="0" smtClean="0"/>
              <a:t>Reference 2: </a:t>
            </a:r>
            <a:r>
              <a:rPr lang="en-US" sz="1400" b="1" dirty="0" smtClean="0">
                <a:hlinkClick r:id="rId3"/>
              </a:rPr>
              <a:t>https://www.arabnews.com/node/2335241/business-economy</a:t>
            </a:r>
            <a:r>
              <a:rPr lang="en-US" sz="1400" b="1" dirty="0" smtClean="0"/>
              <a:t>                                                                                                                                           </a:t>
            </a:r>
            <a:endParaRPr lang="en-IN" sz="1400" b="1" i="1" dirty="0" smtClean="0"/>
          </a:p>
          <a:p>
            <a:pPr lvl="0" algn="just"/>
            <a:endParaRPr lang="en-IN" sz="1000" dirty="0" smtClean="0">
              <a:solidFill>
                <a:schemeClr val="tx2">
                  <a:lumMod val="50000"/>
                </a:schemeClr>
              </a:solidFill>
            </a:endParaRPr>
          </a:p>
          <a:p>
            <a:pPr marL="0" indent="0">
              <a:buNone/>
            </a:pPr>
            <a:endParaRPr lang="en-IN" dirty="0"/>
          </a:p>
        </p:txBody>
      </p:sp>
    </p:spTree>
    <p:extLst>
      <p:ext uri="{BB962C8B-B14F-4D97-AF65-F5344CB8AC3E}">
        <p14:creationId xmlns:p14="http://schemas.microsoft.com/office/powerpoint/2010/main" val="3087483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3463" y="836712"/>
            <a:ext cx="2634208" cy="2403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6680" y="3933056"/>
            <a:ext cx="3456383"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4607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792088"/>
          </a:xfrm>
        </p:spPr>
        <p:txBody>
          <a:bodyPr>
            <a:normAutofit/>
          </a:bodyPr>
          <a:lstStyle/>
          <a:p>
            <a:r>
              <a:rPr lang="en-US" sz="3200" b="1" u="sng" dirty="0" smtClean="0"/>
              <a:t>Recent Trends </a:t>
            </a:r>
            <a:endParaRPr lang="en-IN" sz="3200" b="1" u="sng" dirty="0"/>
          </a:p>
        </p:txBody>
      </p:sp>
      <p:sp>
        <p:nvSpPr>
          <p:cNvPr id="3" name="Content Placeholder 2"/>
          <p:cNvSpPr>
            <a:spLocks noGrp="1"/>
          </p:cNvSpPr>
          <p:nvPr>
            <p:ph idx="1"/>
          </p:nvPr>
        </p:nvSpPr>
        <p:spPr>
          <a:xfrm>
            <a:off x="179512" y="836712"/>
            <a:ext cx="8856984" cy="5832648"/>
          </a:xfrm>
        </p:spPr>
        <p:txBody>
          <a:bodyPr/>
          <a:lstStyle/>
          <a:p>
            <a:pPr marL="0" indent="0" algn="ctr">
              <a:buNone/>
            </a:pPr>
            <a:endParaRPr lang="en-US" sz="2800" dirty="0" smtClean="0"/>
          </a:p>
          <a:p>
            <a:pPr marL="0" indent="0" algn="ctr">
              <a:buNone/>
            </a:pPr>
            <a:r>
              <a:rPr lang="en-US" sz="2800" dirty="0" smtClean="0"/>
              <a:t>Liberalization of the Telecom Sector</a:t>
            </a:r>
          </a:p>
          <a:p>
            <a:pPr marL="0" indent="0" algn="ctr">
              <a:buNone/>
            </a:pPr>
            <a:r>
              <a:rPr lang="en-US" sz="2800" dirty="0" smtClean="0"/>
              <a:t>A Need to Develop Broadband Infrastructure</a:t>
            </a:r>
          </a:p>
          <a:p>
            <a:pPr marL="0" indent="0" algn="ctr">
              <a:buNone/>
            </a:pPr>
            <a:r>
              <a:rPr lang="en-US" sz="2800" dirty="0" smtClean="0"/>
              <a:t>Competition a Challenge to Mobile Entry</a:t>
            </a:r>
          </a:p>
          <a:p>
            <a:pPr marL="0" indent="0" algn="ctr">
              <a:buNone/>
            </a:pPr>
            <a:r>
              <a:rPr lang="en-US" sz="2800" dirty="0" smtClean="0"/>
              <a:t>Consumer remains at the center of the data.</a:t>
            </a:r>
          </a:p>
          <a:p>
            <a:pPr marL="0" indent="0" algn="ctr">
              <a:buNone/>
            </a:pPr>
            <a:r>
              <a:rPr lang="en-US" sz="2800" dirty="0" smtClean="0"/>
              <a:t>Network Evolution Shapes the future of Telecom Industry</a:t>
            </a:r>
            <a:endParaRPr lang="en-US" sz="2800" dirty="0"/>
          </a:p>
          <a:p>
            <a:pPr marL="0" indent="0" algn="ctr">
              <a:buNone/>
            </a:pPr>
            <a:r>
              <a:rPr lang="en-IN" sz="2800" dirty="0" smtClean="0"/>
              <a:t>Government Policy</a:t>
            </a:r>
          </a:p>
          <a:p>
            <a:endParaRPr lang="en-US" dirty="0"/>
          </a:p>
          <a:p>
            <a:pPr marL="0" indent="0">
              <a:buNone/>
            </a:pPr>
            <a:r>
              <a:rPr lang="en-IN" sz="1400" b="1" i="1" dirty="0"/>
              <a:t>Reference 1: </a:t>
            </a:r>
            <a:r>
              <a:rPr lang="en-IN" sz="1400" b="1" dirty="0">
                <a:hlinkClick r:id="rId2"/>
              </a:rPr>
              <a:t>https://www.mordorintelligence.com/industry-reports/saudi-arabia-telecom-market/market-trends</a:t>
            </a:r>
            <a:endParaRPr lang="en-IN" sz="1400" b="1" dirty="0"/>
          </a:p>
          <a:p>
            <a:pPr marL="0" indent="0">
              <a:buNone/>
            </a:pPr>
            <a:r>
              <a:rPr lang="en-US" sz="1400" b="1" i="1" dirty="0" smtClean="0"/>
              <a:t>Reference 2: </a:t>
            </a:r>
            <a:r>
              <a:rPr lang="en-US" sz="1400" b="1" dirty="0" smtClean="0">
                <a:hlinkClick r:id="rId3"/>
              </a:rPr>
              <a:t>https://www.shearman.com/~/media/files/newsinsights/publications/2016/09/saudi-arabia-publications/telecoms-in-the-kingdom-of-saudi-arabia--an-overview.pdf</a:t>
            </a:r>
            <a:r>
              <a:rPr lang="en-US" sz="1400" b="1" dirty="0" smtClean="0"/>
              <a:t> </a:t>
            </a:r>
            <a:endParaRPr lang="en-IN" sz="1400" b="1" dirty="0" smtClean="0"/>
          </a:p>
          <a:p>
            <a:pPr marL="0" indent="0">
              <a:buNone/>
            </a:pPr>
            <a:endParaRPr lang="en-IN" sz="1400" dirty="0"/>
          </a:p>
        </p:txBody>
      </p:sp>
    </p:spTree>
    <p:extLst>
      <p:ext uri="{BB962C8B-B14F-4D97-AF65-F5344CB8AC3E}">
        <p14:creationId xmlns:p14="http://schemas.microsoft.com/office/powerpoint/2010/main" val="28144487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864096"/>
          </a:xfrm>
        </p:spPr>
        <p:txBody>
          <a:bodyPr>
            <a:normAutofit fontScale="90000"/>
          </a:bodyPr>
          <a:lstStyle/>
          <a:p>
            <a:r>
              <a:rPr lang="en-US" sz="3600" b="1" u="sng" dirty="0" smtClean="0"/>
              <a:t>Liberalization of the Telecoms Sector</a:t>
            </a:r>
            <a:r>
              <a:rPr lang="en-US" dirty="0" smtClean="0"/>
              <a:t/>
            </a:r>
            <a:br>
              <a:rPr lang="en-US" dirty="0" smtClean="0"/>
            </a:br>
            <a:endParaRPr lang="en-IN" dirty="0"/>
          </a:p>
        </p:txBody>
      </p:sp>
      <p:sp>
        <p:nvSpPr>
          <p:cNvPr id="3" name="Content Placeholder 2"/>
          <p:cNvSpPr>
            <a:spLocks noGrp="1"/>
          </p:cNvSpPr>
          <p:nvPr>
            <p:ph idx="1"/>
          </p:nvPr>
        </p:nvSpPr>
        <p:spPr>
          <a:xfrm>
            <a:off x="179512" y="692696"/>
            <a:ext cx="8856984" cy="5976664"/>
          </a:xfrm>
        </p:spPr>
        <p:txBody>
          <a:bodyPr>
            <a:normAutofit lnSpcReduction="10000"/>
          </a:bodyPr>
          <a:lstStyle/>
          <a:p>
            <a:pPr algn="just"/>
            <a:r>
              <a:rPr lang="en-US" sz="1800" dirty="0"/>
              <a:t>U</a:t>
            </a:r>
            <a:r>
              <a:rPr lang="en-US" sz="1800" dirty="0" smtClean="0"/>
              <a:t>ndergoing privatization program to liberalize the market since 1998.</a:t>
            </a:r>
          </a:p>
          <a:p>
            <a:pPr algn="just"/>
            <a:r>
              <a:rPr lang="en-US" sz="1800" dirty="0"/>
              <a:t>P</a:t>
            </a:r>
            <a:r>
              <a:rPr lang="en-US" sz="1800" dirty="0" smtClean="0"/>
              <a:t>artnership with Huawei to provide MVNE services.</a:t>
            </a:r>
          </a:p>
          <a:p>
            <a:pPr algn="just"/>
            <a:r>
              <a:rPr lang="en-US" sz="1800" dirty="0" smtClean="0"/>
              <a:t>In light of Saudi Vision 2030 and the National Transformation Program 2020, the Kingdom’s telecoms market is expected to continue growing alongside the demand for digital services.</a:t>
            </a:r>
          </a:p>
          <a:p>
            <a:pPr algn="just"/>
            <a:endParaRPr lang="en-US" sz="1800" dirty="0"/>
          </a:p>
          <a:p>
            <a:pPr marL="0" indent="0" algn="ctr">
              <a:buNone/>
            </a:pPr>
            <a:r>
              <a:rPr lang="en-US" b="1" u="sng" dirty="0" smtClean="0"/>
              <a:t>Need To Develop Broadband Infrastructure</a:t>
            </a:r>
          </a:p>
          <a:p>
            <a:pPr marL="0" indent="0" algn="ctr">
              <a:buNone/>
            </a:pPr>
            <a:endParaRPr lang="en-US" sz="800" b="1" u="sng" dirty="0" smtClean="0"/>
          </a:p>
          <a:p>
            <a:pPr algn="just"/>
            <a:r>
              <a:rPr lang="en-US" sz="1800" dirty="0"/>
              <a:t>To retain Fiber backbone by continuing to work on Agile Optical Network</a:t>
            </a:r>
          </a:p>
          <a:p>
            <a:pPr algn="just"/>
            <a:r>
              <a:rPr lang="en-US" sz="1800" dirty="0"/>
              <a:t>investment in high-speed infrastructure will be a strategic priority</a:t>
            </a:r>
          </a:p>
          <a:p>
            <a:pPr algn="just"/>
            <a:r>
              <a:rPr lang="en-US" sz="1800" dirty="0"/>
              <a:t>international interest in such projects.</a:t>
            </a:r>
          </a:p>
          <a:p>
            <a:pPr marL="0" indent="0">
              <a:buNone/>
            </a:pPr>
            <a:endParaRPr lang="en-US" sz="1800" dirty="0"/>
          </a:p>
          <a:p>
            <a:pPr marL="0" indent="0" algn="ctr">
              <a:buNone/>
            </a:pPr>
            <a:r>
              <a:rPr lang="en-US" b="1" u="sng" dirty="0" smtClean="0"/>
              <a:t>Competition a Challenge to Mobile Entry</a:t>
            </a:r>
          </a:p>
          <a:p>
            <a:pPr marL="0" indent="0" algn="ctr">
              <a:buNone/>
            </a:pPr>
            <a:endParaRPr lang="en-US" sz="800" b="1" u="sng" dirty="0" smtClean="0"/>
          </a:p>
          <a:p>
            <a:pPr marL="0" indent="0" algn="just">
              <a:buNone/>
            </a:pPr>
            <a:r>
              <a:rPr lang="en-US" sz="1800" dirty="0" smtClean="0"/>
              <a:t>Key players such as STC, </a:t>
            </a:r>
            <a:r>
              <a:rPr lang="en-US" sz="1800" dirty="0" err="1" smtClean="0"/>
              <a:t>Zain</a:t>
            </a:r>
            <a:r>
              <a:rPr lang="en-US" sz="1800" dirty="0" smtClean="0"/>
              <a:t> and </a:t>
            </a:r>
            <a:r>
              <a:rPr lang="en-US" sz="1800" dirty="0" err="1" smtClean="0"/>
              <a:t>Mobily</a:t>
            </a:r>
            <a:r>
              <a:rPr lang="en-US" sz="1800" dirty="0" smtClean="0"/>
              <a:t> are looking to expand their services to develop triple or quad-play offerings for customers by bundling services, in an effort to fend off the MVNOs.</a:t>
            </a:r>
          </a:p>
          <a:p>
            <a:pPr marL="0" indent="0">
              <a:buNone/>
            </a:pPr>
            <a:endParaRPr lang="en-US" sz="1400" b="1" i="1" dirty="0" smtClean="0"/>
          </a:p>
          <a:p>
            <a:pPr marL="0" indent="0">
              <a:buNone/>
            </a:pPr>
            <a:r>
              <a:rPr lang="en-US" sz="1400" b="1" i="1" dirty="0" smtClean="0"/>
              <a:t>Reference: </a:t>
            </a:r>
            <a:r>
              <a:rPr lang="en-US" sz="1400" b="1" dirty="0" smtClean="0">
                <a:hlinkClick r:id="rId2"/>
              </a:rPr>
              <a:t>https://www.shearman.com/~/media/files/newsinsights/publications/2016/09/saudi-arabia-publications/telecoms-in-the-kingdom-of-saudi-arabia--an-overview.pdf</a:t>
            </a:r>
            <a:r>
              <a:rPr lang="en-US" sz="1400" b="1" dirty="0" smtClean="0"/>
              <a:t> </a:t>
            </a:r>
            <a:endParaRPr lang="en-IN" sz="1400" b="1" dirty="0"/>
          </a:p>
        </p:txBody>
      </p:sp>
    </p:spTree>
    <p:extLst>
      <p:ext uri="{BB962C8B-B14F-4D97-AF65-F5344CB8AC3E}">
        <p14:creationId xmlns:p14="http://schemas.microsoft.com/office/powerpoint/2010/main" val="3450628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576064"/>
          </a:xfrm>
        </p:spPr>
        <p:txBody>
          <a:bodyPr>
            <a:normAutofit fontScale="90000"/>
          </a:bodyPr>
          <a:lstStyle/>
          <a:p>
            <a:r>
              <a:rPr lang="en-US" sz="3600" b="1" u="sng" dirty="0" smtClean="0"/>
              <a:t>Intelligence</a:t>
            </a:r>
            <a:r>
              <a:rPr lang="en-US" sz="3200" b="1" u="sng" dirty="0" smtClean="0"/>
              <a:t> Report</a:t>
            </a:r>
            <a:endParaRPr lang="en-IN" sz="3200" b="1" u="sng" dirty="0"/>
          </a:p>
        </p:txBody>
      </p:sp>
      <p:sp>
        <p:nvSpPr>
          <p:cNvPr id="3" name="Content Placeholder 2"/>
          <p:cNvSpPr>
            <a:spLocks noGrp="1"/>
          </p:cNvSpPr>
          <p:nvPr>
            <p:ph idx="1"/>
          </p:nvPr>
        </p:nvSpPr>
        <p:spPr>
          <a:xfrm>
            <a:off x="107504" y="764704"/>
            <a:ext cx="8928992" cy="5976664"/>
          </a:xfrm>
        </p:spPr>
        <p:txBody>
          <a:bodyPr>
            <a:normAutofit fontScale="92500" lnSpcReduction="20000"/>
          </a:bodyPr>
          <a:lstStyle/>
          <a:p>
            <a:r>
              <a:rPr lang="en-US" sz="1700" dirty="0"/>
              <a:t>Saudi Arabia is one of the largest ICT markets in the Middle East region</a:t>
            </a:r>
            <a:r>
              <a:rPr lang="en-US" sz="1700" dirty="0" smtClean="0"/>
              <a:t>.</a:t>
            </a:r>
          </a:p>
          <a:p>
            <a:r>
              <a:rPr lang="en-US" sz="1700" dirty="0" smtClean="0"/>
              <a:t>The </a:t>
            </a:r>
            <a:r>
              <a:rPr lang="en-US" sz="1700" dirty="0"/>
              <a:t>market is estimated at USD 45.50 billion in 2023. </a:t>
            </a:r>
            <a:endParaRPr lang="en-US" sz="1700" dirty="0" smtClean="0"/>
          </a:p>
          <a:p>
            <a:r>
              <a:rPr lang="en-US" sz="1700" dirty="0" smtClean="0"/>
              <a:t>It </a:t>
            </a:r>
            <a:r>
              <a:rPr lang="en-US" sz="1700" dirty="0"/>
              <a:t>is expected to register a CAGR of 3.40% during the forecast period</a:t>
            </a:r>
            <a:r>
              <a:rPr lang="en-US" sz="1700" dirty="0" smtClean="0"/>
              <a:t>. </a:t>
            </a:r>
          </a:p>
          <a:p>
            <a:pPr marL="0" indent="0" algn="ctr">
              <a:buNone/>
            </a:pPr>
            <a:r>
              <a:rPr lang="en-US" sz="1800" dirty="0" smtClean="0"/>
              <a:t>  </a:t>
            </a:r>
            <a:r>
              <a:rPr lang="en-US" sz="1800" b="1" i="1" u="sng" dirty="0" smtClean="0"/>
              <a:t>Report Summary</a:t>
            </a:r>
          </a:p>
          <a:p>
            <a:pPr marL="0" indent="0" algn="ctr">
              <a:buNone/>
            </a:pPr>
            <a:endParaRPr lang="en-US" sz="900" b="1" i="1" u="sng" dirty="0"/>
          </a:p>
          <a:p>
            <a:pPr marL="0" indent="0" algn="ctr">
              <a:buNone/>
            </a:pPr>
            <a:endParaRPr lang="en-US" sz="1800" b="1" i="1" u="sng" dirty="0" smtClean="0"/>
          </a:p>
          <a:p>
            <a:pPr marL="0" indent="0" algn="ctr">
              <a:buNone/>
            </a:pPr>
            <a:endParaRPr lang="en-US" sz="1800" b="1" i="1" u="sng" dirty="0"/>
          </a:p>
          <a:p>
            <a:pPr marL="0" indent="0" algn="ctr">
              <a:buNone/>
            </a:pPr>
            <a:endParaRPr lang="en-US" sz="1800" b="1" i="1" u="sng" dirty="0" smtClean="0"/>
          </a:p>
          <a:p>
            <a:pPr marL="0" indent="0" algn="ctr">
              <a:buNone/>
            </a:pPr>
            <a:endParaRPr lang="en-US" sz="1800" b="1" i="1" u="sng" dirty="0"/>
          </a:p>
          <a:p>
            <a:pPr marL="0" indent="0" algn="ctr">
              <a:buNone/>
            </a:pPr>
            <a:endParaRPr lang="en-US" sz="1800" b="1" i="1" u="sng" dirty="0" smtClean="0"/>
          </a:p>
          <a:p>
            <a:pPr marL="0" indent="0" algn="ctr">
              <a:buNone/>
            </a:pPr>
            <a:endParaRPr lang="en-US" sz="1800" b="1" i="1" u="sng" dirty="0"/>
          </a:p>
          <a:p>
            <a:pPr marL="0" indent="0" algn="ctr">
              <a:buNone/>
            </a:pPr>
            <a:endParaRPr lang="en-US" sz="1800" b="1" i="1" u="sng" dirty="0" smtClean="0"/>
          </a:p>
          <a:p>
            <a:pPr marL="0" indent="0" algn="ctr">
              <a:buNone/>
            </a:pPr>
            <a:endParaRPr lang="en-US" sz="1800" b="1" i="1" u="sng" dirty="0"/>
          </a:p>
          <a:p>
            <a:pPr marL="0" indent="0" algn="ctr">
              <a:buNone/>
            </a:pPr>
            <a:endParaRPr lang="en-US" sz="1800" b="1" i="1" u="sng" dirty="0" smtClean="0"/>
          </a:p>
          <a:p>
            <a:pPr marL="0" indent="0" algn="ctr">
              <a:buNone/>
            </a:pPr>
            <a:endParaRPr lang="en-US" sz="1800" b="1" i="1" u="sng" dirty="0"/>
          </a:p>
          <a:p>
            <a:pPr marL="0" indent="0" algn="ctr">
              <a:buNone/>
            </a:pPr>
            <a:endParaRPr lang="en-US" sz="1800" b="1" i="1" u="sng" dirty="0" smtClean="0"/>
          </a:p>
          <a:p>
            <a:pPr marL="0" indent="0" algn="ctr">
              <a:buNone/>
            </a:pPr>
            <a:endParaRPr lang="en-US" sz="1800" b="1" i="1" u="sng" dirty="0"/>
          </a:p>
          <a:p>
            <a:pPr marL="0" indent="0" algn="ctr">
              <a:buNone/>
            </a:pPr>
            <a:endParaRPr lang="en-US" sz="1800" b="1" i="1" u="sng" dirty="0" smtClean="0"/>
          </a:p>
          <a:p>
            <a:pPr marL="0" indent="0" algn="ctr">
              <a:buNone/>
            </a:pPr>
            <a:endParaRPr lang="en-US" sz="1800" b="1" i="1" u="sng" dirty="0" smtClean="0"/>
          </a:p>
          <a:p>
            <a:pPr marL="0" indent="0" algn="ctr">
              <a:buNone/>
            </a:pPr>
            <a:endParaRPr lang="en-US" sz="1400" b="1" i="1" dirty="0" smtClean="0"/>
          </a:p>
          <a:p>
            <a:pPr marL="0" indent="0">
              <a:buNone/>
            </a:pPr>
            <a:endParaRPr lang="en-US" sz="1400" b="1" i="1" dirty="0" smtClean="0"/>
          </a:p>
          <a:p>
            <a:pPr marL="0" indent="0">
              <a:buNone/>
            </a:pPr>
            <a:r>
              <a:rPr lang="en-US" sz="1400" b="1" i="1" dirty="0" smtClean="0"/>
              <a:t>Reference:</a:t>
            </a:r>
            <a:r>
              <a:rPr lang="en-US" sz="1400" b="1" i="1" dirty="0"/>
              <a:t> </a:t>
            </a:r>
            <a:r>
              <a:rPr lang="en-US" sz="1400" b="1" dirty="0" smtClean="0">
                <a:hlinkClick r:id="rId2"/>
              </a:rPr>
              <a:t>https</a:t>
            </a:r>
            <a:r>
              <a:rPr lang="en-US" sz="1400" b="1" dirty="0">
                <a:hlinkClick r:id="rId2"/>
              </a:rPr>
              <a:t>://</a:t>
            </a:r>
            <a:r>
              <a:rPr lang="en-US" sz="1400" b="1" dirty="0" smtClean="0">
                <a:hlinkClick r:id="rId2"/>
              </a:rPr>
              <a:t>www.globenewswire.com/news-release/2023/08/18/2728030/0/en/Saudi-Telecom-Market-Revenues-to-Reach-USD-53-78-billion-by-2028-Market-Size-Share-Forecasts-Trends-Analysis-Report-by-Mordor-Intelligence.html</a:t>
            </a:r>
            <a:endParaRPr lang="en-US" sz="1400" b="1" dirty="0" smtClean="0"/>
          </a:p>
          <a:p>
            <a:pPr marL="0" indent="0">
              <a:buNone/>
            </a:pPr>
            <a:endParaRPr lang="en-US" sz="1400" b="1" dirty="0"/>
          </a:p>
        </p:txBody>
      </p:sp>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184" y="1916832"/>
            <a:ext cx="7496175" cy="385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8070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412776"/>
            <a:ext cx="6107857" cy="4436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5361" y="2190892"/>
            <a:ext cx="2880320" cy="288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39552" y="6022713"/>
            <a:ext cx="8208912" cy="307777"/>
          </a:xfrm>
          <a:prstGeom prst="rect">
            <a:avLst/>
          </a:prstGeom>
        </p:spPr>
        <p:txBody>
          <a:bodyPr wrap="square">
            <a:spAutoFit/>
          </a:bodyPr>
          <a:lstStyle/>
          <a:p>
            <a:pPr algn="ctr"/>
            <a:r>
              <a:rPr lang="en-US" sz="1400" b="1" i="1" dirty="0" smtClean="0"/>
              <a:t>Reference:  </a:t>
            </a:r>
            <a:r>
              <a:rPr lang="en-US" sz="1400" b="1" i="1" dirty="0" smtClean="0">
                <a:hlinkClick r:id="rId4"/>
              </a:rPr>
              <a:t>https://www.pwc.com/gx/en/industries/tmt/telecom-outlook-perspectives.html</a:t>
            </a:r>
            <a:r>
              <a:rPr lang="en-US" sz="1400" b="1" i="1" dirty="0" smtClean="0"/>
              <a:t> </a:t>
            </a:r>
            <a:r>
              <a:rPr lang="en-US" sz="1400" b="1" dirty="0" smtClean="0"/>
              <a:t>                                                                                                                                        </a:t>
            </a:r>
            <a:endParaRPr lang="en-IN" sz="1400" b="1" i="1" dirty="0" smtClean="0"/>
          </a:p>
        </p:txBody>
      </p:sp>
      <p:sp>
        <p:nvSpPr>
          <p:cNvPr id="3" name="Rectangle 2"/>
          <p:cNvSpPr/>
          <p:nvPr/>
        </p:nvSpPr>
        <p:spPr>
          <a:xfrm>
            <a:off x="683568" y="332656"/>
            <a:ext cx="7704856" cy="584775"/>
          </a:xfrm>
          <a:prstGeom prst="rect">
            <a:avLst/>
          </a:prstGeom>
        </p:spPr>
        <p:txBody>
          <a:bodyPr wrap="square">
            <a:spAutoFit/>
          </a:bodyPr>
          <a:lstStyle/>
          <a:p>
            <a:r>
              <a:rPr lang="en-US" sz="3200" b="1" u="sng" dirty="0" smtClean="0"/>
              <a:t>Consumer remains at the center of the data</a:t>
            </a:r>
            <a:endParaRPr lang="en-IN" sz="3200" b="1" u="sng" dirty="0"/>
          </a:p>
        </p:txBody>
      </p:sp>
    </p:spTree>
    <p:extLst>
      <p:ext uri="{BB962C8B-B14F-4D97-AF65-F5344CB8AC3E}">
        <p14:creationId xmlns:p14="http://schemas.microsoft.com/office/powerpoint/2010/main" val="3001249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12776"/>
            <a:ext cx="7061100"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0496" y="2492896"/>
            <a:ext cx="2448272" cy="244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79512" y="5877272"/>
            <a:ext cx="8928992" cy="307777"/>
          </a:xfrm>
          <a:prstGeom prst="rect">
            <a:avLst/>
          </a:prstGeom>
        </p:spPr>
        <p:txBody>
          <a:bodyPr wrap="square">
            <a:spAutoFit/>
          </a:bodyPr>
          <a:lstStyle/>
          <a:p>
            <a:pPr algn="ctr"/>
            <a:r>
              <a:rPr lang="en-US" sz="1400" b="1" i="1" dirty="0" smtClean="0"/>
              <a:t>Reference:  </a:t>
            </a:r>
            <a:r>
              <a:rPr lang="en-US" sz="1400" b="1" i="1" dirty="0" smtClean="0">
                <a:hlinkClick r:id="rId4"/>
              </a:rPr>
              <a:t>https://www.pwc.com/gx/en/industries/tmt/telecom-outlook-perspectives.html</a:t>
            </a:r>
            <a:r>
              <a:rPr lang="en-US" sz="1400" b="1" i="1" dirty="0" smtClean="0"/>
              <a:t> </a:t>
            </a:r>
            <a:r>
              <a:rPr lang="en-US" sz="1400" b="1" dirty="0" smtClean="0"/>
              <a:t>                                                                                                                                        </a:t>
            </a:r>
            <a:endParaRPr lang="en-IN" sz="1400" b="1" i="1" dirty="0" smtClean="0"/>
          </a:p>
        </p:txBody>
      </p:sp>
      <p:sp>
        <p:nvSpPr>
          <p:cNvPr id="3" name="Rectangle 2"/>
          <p:cNvSpPr/>
          <p:nvPr/>
        </p:nvSpPr>
        <p:spPr>
          <a:xfrm>
            <a:off x="35496" y="260648"/>
            <a:ext cx="9123272" cy="1077218"/>
          </a:xfrm>
          <a:prstGeom prst="rect">
            <a:avLst/>
          </a:prstGeom>
        </p:spPr>
        <p:txBody>
          <a:bodyPr wrap="square">
            <a:spAutoFit/>
          </a:bodyPr>
          <a:lstStyle/>
          <a:p>
            <a:pPr algn="ctr"/>
            <a:r>
              <a:rPr lang="en-US" sz="3200" b="1" u="sng" dirty="0" smtClean="0"/>
              <a:t>Network Evolution Shapes the future of Telecom Industry</a:t>
            </a:r>
          </a:p>
        </p:txBody>
      </p:sp>
    </p:spTree>
    <p:extLst>
      <p:ext uri="{BB962C8B-B14F-4D97-AF65-F5344CB8AC3E}">
        <p14:creationId xmlns:p14="http://schemas.microsoft.com/office/powerpoint/2010/main" val="4285284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a:bodyPr>
          <a:lstStyle/>
          <a:p>
            <a:r>
              <a:rPr lang="en-US" sz="3200" b="1" u="sng" dirty="0" smtClean="0"/>
              <a:t>Government Policy</a:t>
            </a:r>
            <a:endParaRPr lang="en-IN" sz="3200" b="1" u="sng" dirty="0"/>
          </a:p>
        </p:txBody>
      </p:sp>
      <p:sp>
        <p:nvSpPr>
          <p:cNvPr id="3" name="Content Placeholder 2"/>
          <p:cNvSpPr>
            <a:spLocks noGrp="1"/>
          </p:cNvSpPr>
          <p:nvPr>
            <p:ph idx="1"/>
          </p:nvPr>
        </p:nvSpPr>
        <p:spPr>
          <a:xfrm>
            <a:off x="251520" y="980728"/>
            <a:ext cx="8640960" cy="5760640"/>
          </a:xfrm>
        </p:spPr>
        <p:txBody>
          <a:bodyPr>
            <a:normAutofit/>
          </a:bodyPr>
          <a:lstStyle/>
          <a:p>
            <a:r>
              <a:rPr lang="en-US" sz="1800" dirty="0"/>
              <a:t>T</a:t>
            </a:r>
            <a:r>
              <a:rPr lang="en-US" sz="1800" dirty="0" smtClean="0"/>
              <a:t>he growth of telecoms in the Kingdom as a national priority.</a:t>
            </a:r>
          </a:p>
          <a:p>
            <a:r>
              <a:rPr lang="en-US" sz="1800" dirty="0"/>
              <a:t>I</a:t>
            </a:r>
            <a:r>
              <a:rPr lang="en-US" sz="1800" dirty="0" smtClean="0"/>
              <a:t>nvestment in infrastructure and high tech projects driven by strong demand for smartphones and high-speed networks.</a:t>
            </a:r>
          </a:p>
          <a:p>
            <a:r>
              <a:rPr lang="en-US" sz="1800" dirty="0" smtClean="0"/>
              <a:t>Data privacy and Security Laws</a:t>
            </a:r>
          </a:p>
          <a:p>
            <a:r>
              <a:rPr lang="en-US" sz="1800" dirty="0" smtClean="0"/>
              <a:t>Taxation and Fiscal Policies</a:t>
            </a:r>
          </a:p>
          <a:p>
            <a:pPr marL="0" indent="0">
              <a:buNone/>
            </a:pPr>
            <a:endParaRPr lang="en-US" sz="1800" dirty="0" smtClean="0"/>
          </a:p>
          <a:p>
            <a:pPr marL="0" indent="0" algn="just">
              <a:buNone/>
            </a:pPr>
            <a:endParaRPr lang="en-US" sz="1800" i="1" dirty="0"/>
          </a:p>
          <a:p>
            <a:pPr marL="0" indent="0" algn="just">
              <a:buNone/>
            </a:pPr>
            <a:r>
              <a:rPr lang="en-US" sz="1800" i="1" dirty="0" smtClean="0"/>
              <a:t>“Saudi </a:t>
            </a:r>
            <a:r>
              <a:rPr lang="en-US" sz="1800" i="1" dirty="0"/>
              <a:t>Arabia has made updates to its telecommunication's regulatory regime with the new Telecommunications and Information Technology Act. The Act was published on 10th June 2022 and make effective on 7th December 2022</a:t>
            </a:r>
            <a:r>
              <a:rPr lang="en-US" sz="1800" i="1" dirty="0" smtClean="0"/>
              <a:t>.”</a:t>
            </a:r>
          </a:p>
          <a:p>
            <a:pPr marL="0" indent="0" algn="just">
              <a:buNone/>
            </a:pPr>
            <a:endParaRPr lang="en-US" sz="1400" b="1" i="1" dirty="0" smtClean="0"/>
          </a:p>
          <a:p>
            <a:pPr marL="0" indent="0" algn="just">
              <a:buNone/>
            </a:pPr>
            <a:endParaRPr lang="en-US" sz="1400" b="1" i="1" dirty="0" smtClean="0"/>
          </a:p>
          <a:p>
            <a:pPr marL="0" indent="0" algn="just">
              <a:buNone/>
            </a:pPr>
            <a:endParaRPr lang="en-US" sz="1400" b="1" i="1" dirty="0"/>
          </a:p>
          <a:p>
            <a:pPr marL="0" indent="0" algn="just">
              <a:buNone/>
            </a:pPr>
            <a:endParaRPr lang="en-US" sz="1400" b="1" i="1" dirty="0" smtClean="0"/>
          </a:p>
          <a:p>
            <a:pPr marL="0" indent="0" algn="just">
              <a:buNone/>
            </a:pPr>
            <a:endParaRPr lang="en-US" sz="1400" b="1" i="1" dirty="0"/>
          </a:p>
          <a:p>
            <a:pPr marL="0" indent="0" algn="just">
              <a:buNone/>
            </a:pPr>
            <a:endParaRPr lang="en-US" sz="1400" b="1" i="1" dirty="0" smtClean="0"/>
          </a:p>
          <a:p>
            <a:pPr marL="0" indent="0" algn="just">
              <a:buNone/>
            </a:pPr>
            <a:endParaRPr lang="en-US" sz="1400" b="1" i="1" dirty="0" smtClean="0"/>
          </a:p>
          <a:p>
            <a:pPr marL="0" indent="0" algn="just">
              <a:buNone/>
            </a:pPr>
            <a:r>
              <a:rPr lang="en-US" sz="1400" b="1" i="1" dirty="0" smtClean="0"/>
              <a:t>Reference 1: </a:t>
            </a:r>
            <a:r>
              <a:rPr lang="en-US" sz="1400" b="1" dirty="0" smtClean="0">
                <a:hlinkClick r:id="rId2"/>
              </a:rPr>
              <a:t>https</a:t>
            </a:r>
            <a:r>
              <a:rPr lang="en-US" sz="1400" b="1" dirty="0">
                <a:hlinkClick r:id="rId2"/>
              </a:rPr>
              <a:t>://www.linkedin.com/pulse/new-telecommunications-information/</a:t>
            </a:r>
            <a:endParaRPr lang="en-IN" sz="1400" b="1" dirty="0"/>
          </a:p>
          <a:p>
            <a:pPr marL="0" indent="0">
              <a:buNone/>
            </a:pPr>
            <a:r>
              <a:rPr lang="en-US" sz="1400" b="1" i="1" dirty="0" smtClean="0"/>
              <a:t>Reference 2: </a:t>
            </a:r>
            <a:r>
              <a:rPr lang="en-US" sz="1400" b="1" dirty="0" smtClean="0">
                <a:hlinkClick r:id="rId3"/>
              </a:rPr>
              <a:t>https://www.shearman.com/~/media/files/newsinsights/publications/2016/09/saudi-arabia-publications/telecoms-in-the-kingdom-of-saudi-arabia--an-overview.pdf</a:t>
            </a:r>
            <a:r>
              <a:rPr lang="en-US" sz="1400" b="1" dirty="0" smtClean="0"/>
              <a:t> </a:t>
            </a:r>
            <a:endParaRPr lang="en-IN" sz="1400" b="1" dirty="0" smtClean="0"/>
          </a:p>
          <a:p>
            <a:pPr marL="0" indent="0" algn="just">
              <a:buNone/>
            </a:pPr>
            <a:endParaRPr lang="en-IN" sz="1400" i="1" dirty="0"/>
          </a:p>
          <a:p>
            <a:pPr marL="0" indent="0">
              <a:buNone/>
            </a:pPr>
            <a:endParaRPr lang="en-US" sz="1800" dirty="0" smtClean="0"/>
          </a:p>
          <a:p>
            <a:pPr marL="0" indent="0">
              <a:buNone/>
            </a:pPr>
            <a:endParaRPr lang="en-IN" sz="1800" dirty="0"/>
          </a:p>
        </p:txBody>
      </p:sp>
      <p:pic>
        <p:nvPicPr>
          <p:cNvPr id="112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112" y="1772816"/>
            <a:ext cx="2808312" cy="1333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2920" y="4149080"/>
            <a:ext cx="3752850"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27303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476672"/>
            <a:ext cx="3672408" cy="1296144"/>
          </a:xfrm>
        </p:spPr>
        <p:txBody>
          <a:bodyPr>
            <a:noAutofit/>
          </a:bodyPr>
          <a:lstStyle/>
          <a:p>
            <a:pPr algn="ctr"/>
            <a:r>
              <a:rPr lang="en-US" sz="3200" u="sng" dirty="0"/>
              <a:t>Telecommunications and Information Technology Act</a:t>
            </a:r>
            <a:endParaRPr lang="en-IN" sz="3200" u="sng" dirty="0"/>
          </a:p>
        </p:txBody>
      </p:sp>
      <p:sp>
        <p:nvSpPr>
          <p:cNvPr id="3" name="Content Placeholder 2"/>
          <p:cNvSpPr>
            <a:spLocks noGrp="1"/>
          </p:cNvSpPr>
          <p:nvPr>
            <p:ph idx="1"/>
          </p:nvPr>
        </p:nvSpPr>
        <p:spPr>
          <a:xfrm>
            <a:off x="3575050" y="273050"/>
            <a:ext cx="5461446" cy="6468318"/>
          </a:xfrm>
        </p:spPr>
        <p:txBody>
          <a:bodyPr>
            <a:normAutofit/>
          </a:bodyPr>
          <a:lstStyle/>
          <a:p>
            <a:pPr marL="0" indent="0" algn="ctr">
              <a:buNone/>
            </a:pPr>
            <a:r>
              <a:rPr lang="en-US" b="1" u="sng" dirty="0" smtClean="0"/>
              <a:t>Important Changes</a:t>
            </a:r>
          </a:p>
          <a:p>
            <a:pPr marL="0" indent="0" algn="ctr">
              <a:buNone/>
            </a:pPr>
            <a:endParaRPr lang="en-US" sz="800" b="1" u="sng" dirty="0" smtClean="0"/>
          </a:p>
          <a:p>
            <a:pPr algn="just"/>
            <a:r>
              <a:rPr lang="en-US" sz="1600" dirty="0" smtClean="0"/>
              <a:t>Telecom services </a:t>
            </a:r>
            <a:r>
              <a:rPr lang="en-US" sz="1600" b="1" i="1" dirty="0" smtClean="0"/>
              <a:t>don't require public stock </a:t>
            </a:r>
            <a:r>
              <a:rPr lang="en-US" sz="1600" dirty="0" smtClean="0"/>
              <a:t>for subscription anymore.</a:t>
            </a:r>
          </a:p>
          <a:p>
            <a:pPr algn="just"/>
            <a:endParaRPr lang="en-US" sz="1600" dirty="0" smtClean="0"/>
          </a:p>
          <a:p>
            <a:pPr algn="just"/>
            <a:r>
              <a:rPr lang="en-US" sz="1600" b="1" i="1" dirty="0" smtClean="0"/>
              <a:t>Approval</a:t>
            </a:r>
            <a:r>
              <a:rPr lang="en-US" sz="1600" dirty="0" smtClean="0"/>
              <a:t> needed </a:t>
            </a:r>
            <a:r>
              <a:rPr lang="en-US" sz="1600" b="1" i="1" dirty="0" smtClean="0"/>
              <a:t>prior</a:t>
            </a:r>
            <a:r>
              <a:rPr lang="en-US" sz="1600" dirty="0" smtClean="0"/>
              <a:t> to substantial ownership changes for service providers.</a:t>
            </a:r>
          </a:p>
          <a:p>
            <a:pPr algn="just"/>
            <a:endParaRPr lang="en-US" sz="1600" dirty="0" smtClean="0"/>
          </a:p>
          <a:p>
            <a:pPr algn="just"/>
            <a:r>
              <a:rPr lang="en-US" sz="1600" b="1" i="1" dirty="0" smtClean="0"/>
              <a:t>Certificate</a:t>
            </a:r>
            <a:r>
              <a:rPr lang="en-US" sz="1600" dirty="0" smtClean="0"/>
              <a:t> needed for significant senior management changes by service providers.</a:t>
            </a:r>
          </a:p>
          <a:p>
            <a:pPr algn="just"/>
            <a:endParaRPr lang="en-US" sz="1600" dirty="0" smtClean="0"/>
          </a:p>
          <a:p>
            <a:pPr algn="just"/>
            <a:r>
              <a:rPr lang="en-US" sz="1600" dirty="0" smtClean="0"/>
              <a:t>CST </a:t>
            </a:r>
            <a:r>
              <a:rPr lang="en-US" sz="1600" b="1" i="1" dirty="0" smtClean="0"/>
              <a:t>(Communications, Space &amp; Technology Commission)</a:t>
            </a:r>
            <a:r>
              <a:rPr lang="en-IN" sz="1600" b="1" i="1" dirty="0"/>
              <a:t> </a:t>
            </a:r>
            <a:r>
              <a:rPr lang="en-US" sz="1600" dirty="0" smtClean="0"/>
              <a:t>empowered to filter internet, restrict access to specific content. </a:t>
            </a:r>
          </a:p>
          <a:p>
            <a:pPr algn="just"/>
            <a:endParaRPr lang="en-US" sz="1600" dirty="0" smtClean="0"/>
          </a:p>
          <a:p>
            <a:pPr algn="just"/>
            <a:r>
              <a:rPr lang="en-US" sz="1600" dirty="0" smtClean="0"/>
              <a:t>New obligations under </a:t>
            </a:r>
            <a:r>
              <a:rPr lang="en-US" sz="1600" b="1" i="1" dirty="0" smtClean="0"/>
              <a:t>Saudi's Data Protection Law </a:t>
            </a:r>
            <a:r>
              <a:rPr lang="en-US" sz="1600" dirty="0" smtClean="0"/>
              <a:t>effective September 2023.</a:t>
            </a:r>
          </a:p>
          <a:p>
            <a:pPr algn="just"/>
            <a:endParaRPr lang="en-US" sz="1600" dirty="0" smtClean="0"/>
          </a:p>
          <a:p>
            <a:pPr algn="just"/>
            <a:r>
              <a:rPr lang="en-US" sz="1600" b="1" i="1" dirty="0" smtClean="0"/>
              <a:t>Royal approval </a:t>
            </a:r>
            <a:r>
              <a:rPr lang="en-US" sz="1600" dirty="0" smtClean="0"/>
              <a:t>emphasizes Cyber Security importance, especially for service providers.</a:t>
            </a:r>
          </a:p>
          <a:p>
            <a:pPr algn="just"/>
            <a:endParaRPr lang="en-US" sz="1600" dirty="0"/>
          </a:p>
          <a:p>
            <a:pPr marL="0" indent="0" algn="ctr">
              <a:buNone/>
            </a:pPr>
            <a:r>
              <a:rPr lang="en-US" sz="1400" b="1" i="1" dirty="0" smtClean="0"/>
              <a:t>Reference: </a:t>
            </a:r>
            <a:r>
              <a:rPr lang="en-US" sz="1400" b="1" dirty="0" smtClean="0">
                <a:hlinkClick r:id="rId2"/>
              </a:rPr>
              <a:t>https://www.linkedin.com/pulse/new-telecommunications-information/</a:t>
            </a:r>
            <a:endParaRPr lang="en-IN" sz="1400" b="1" dirty="0" smtClean="0"/>
          </a:p>
          <a:p>
            <a:pPr algn="just"/>
            <a:endParaRPr lang="en-IN" sz="1600" dirty="0"/>
          </a:p>
        </p:txBody>
      </p:sp>
      <p:sp>
        <p:nvSpPr>
          <p:cNvPr id="4" name="Text Placeholder 3"/>
          <p:cNvSpPr>
            <a:spLocks noGrp="1"/>
          </p:cNvSpPr>
          <p:nvPr>
            <p:ph type="body" sz="half" idx="2"/>
          </p:nvPr>
        </p:nvSpPr>
        <p:spPr>
          <a:xfrm>
            <a:off x="179512" y="1916832"/>
            <a:ext cx="3528392" cy="4209331"/>
          </a:xfrm>
        </p:spPr>
        <p:txBody>
          <a:bodyPr/>
          <a:lstStyle/>
          <a:p>
            <a:r>
              <a:rPr lang="en-US" sz="1800" b="1" dirty="0" smtClean="0"/>
              <a:t>Aim:</a:t>
            </a:r>
          </a:p>
          <a:p>
            <a:endParaRPr lang="en-US" sz="800" dirty="0"/>
          </a:p>
          <a:p>
            <a:pPr marL="285750" indent="-285750">
              <a:buFont typeface="Arial" pitchFamily="34" charset="0"/>
              <a:buChar char="•"/>
            </a:pPr>
            <a:r>
              <a:rPr lang="en-US" sz="1600" dirty="0" smtClean="0"/>
              <a:t>Promote </a:t>
            </a:r>
            <a:r>
              <a:rPr lang="en-US" sz="1600" b="1" i="1" dirty="0" smtClean="0"/>
              <a:t>Digital Transformation</a:t>
            </a:r>
          </a:p>
          <a:p>
            <a:pPr marL="285750" indent="-285750">
              <a:buFont typeface="Arial" pitchFamily="34" charset="0"/>
              <a:buChar char="•"/>
            </a:pPr>
            <a:r>
              <a:rPr lang="en-IN" sz="1600" dirty="0" smtClean="0"/>
              <a:t>Strong</a:t>
            </a:r>
            <a:r>
              <a:rPr lang="en-IN" sz="1600" b="1" i="1" dirty="0" smtClean="0"/>
              <a:t> </a:t>
            </a:r>
            <a:r>
              <a:rPr lang="en-IN" sz="1600" b="1" i="1" dirty="0"/>
              <a:t>entrepreneurial innovation </a:t>
            </a:r>
            <a:r>
              <a:rPr lang="en-IN" sz="1600" dirty="0"/>
              <a:t>and </a:t>
            </a:r>
            <a:r>
              <a:rPr lang="en-IN" sz="1600" b="1" i="1" dirty="0" smtClean="0"/>
              <a:t>research</a:t>
            </a:r>
          </a:p>
          <a:p>
            <a:pPr marL="285750" indent="-285750">
              <a:buFont typeface="Arial" pitchFamily="34" charset="0"/>
              <a:buChar char="•"/>
            </a:pPr>
            <a:r>
              <a:rPr lang="en-IN" sz="1600" dirty="0" smtClean="0"/>
              <a:t>Achieving </a:t>
            </a:r>
            <a:r>
              <a:rPr lang="en-IN" sz="1600" b="1" i="1" dirty="0"/>
              <a:t>competition benefits </a:t>
            </a:r>
            <a:endParaRPr lang="en-IN" sz="1600" b="1" i="1" dirty="0" smtClean="0"/>
          </a:p>
          <a:p>
            <a:pPr marL="285750" indent="-285750">
              <a:buFont typeface="Arial" pitchFamily="34" charset="0"/>
              <a:buChar char="•"/>
            </a:pPr>
            <a:r>
              <a:rPr lang="en-IN" sz="1600" dirty="0" smtClean="0"/>
              <a:t>Rise </a:t>
            </a:r>
            <a:r>
              <a:rPr lang="en-IN" sz="1600" dirty="0"/>
              <a:t>of new </a:t>
            </a:r>
            <a:r>
              <a:rPr lang="en-IN" sz="1600" b="1" i="1" dirty="0"/>
              <a:t>AI technologies</a:t>
            </a:r>
            <a:r>
              <a:rPr lang="en-IN" dirty="0"/>
              <a:t>. </a:t>
            </a:r>
          </a:p>
          <a:p>
            <a:endParaRPr lang="en-US" dirty="0"/>
          </a:p>
          <a:p>
            <a:r>
              <a:rPr lang="en-US" sz="1800" b="1" dirty="0"/>
              <a:t>Who does the Act implement too?</a:t>
            </a:r>
          </a:p>
          <a:p>
            <a:endParaRPr lang="en-US" dirty="0"/>
          </a:p>
          <a:p>
            <a:pPr marL="285750" indent="-285750">
              <a:buFont typeface="Arial" pitchFamily="34" charset="0"/>
              <a:buChar char="•"/>
            </a:pPr>
            <a:r>
              <a:rPr lang="en-IN" sz="1600" dirty="0"/>
              <a:t>The Act stipulates </a:t>
            </a:r>
            <a:r>
              <a:rPr lang="en-IN" sz="1600" b="1" i="1" dirty="0"/>
              <a:t>service </a:t>
            </a:r>
            <a:r>
              <a:rPr lang="en-IN" sz="1600" b="1" i="1" dirty="0" smtClean="0"/>
              <a:t>providers.</a:t>
            </a:r>
          </a:p>
          <a:p>
            <a:pPr marL="285750" indent="-285750">
              <a:buFont typeface="Arial" pitchFamily="34" charset="0"/>
              <a:buChar char="•"/>
            </a:pPr>
            <a:r>
              <a:rPr lang="en-IN" sz="1600" dirty="0" smtClean="0"/>
              <a:t>For </a:t>
            </a:r>
            <a:r>
              <a:rPr lang="en-IN" sz="1600" dirty="0"/>
              <a:t>implementing </a:t>
            </a:r>
            <a:r>
              <a:rPr lang="en-IN" sz="1600" b="1" i="1" dirty="0"/>
              <a:t>proper </a:t>
            </a:r>
            <a:r>
              <a:rPr lang="en-IN" sz="1600" b="1" i="1" dirty="0" smtClean="0"/>
              <a:t>prices</a:t>
            </a:r>
          </a:p>
          <a:p>
            <a:pPr marL="285750" indent="-285750">
              <a:buFont typeface="Arial" pitchFamily="34" charset="0"/>
              <a:buChar char="•"/>
            </a:pPr>
            <a:r>
              <a:rPr lang="en-IN" sz="1600" dirty="0" smtClean="0"/>
              <a:t>Detail </a:t>
            </a:r>
            <a:r>
              <a:rPr lang="en-IN" sz="1600" dirty="0"/>
              <a:t>further </a:t>
            </a:r>
            <a:r>
              <a:rPr lang="en-IN" sz="1600" b="1" i="1" dirty="0"/>
              <a:t>anti-competition practices</a:t>
            </a:r>
          </a:p>
        </p:txBody>
      </p:sp>
    </p:spTree>
    <p:extLst>
      <p:ext uri="{BB962C8B-B14F-4D97-AF65-F5344CB8AC3E}">
        <p14:creationId xmlns:p14="http://schemas.microsoft.com/office/powerpoint/2010/main" val="8052105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n Introduction to Business Analysis and the Business Analyst Process  Framework"/>
          <p:cNvPicPr/>
          <p:nvPr/>
        </p:nvPicPr>
        <p:blipFill>
          <a:blip r:embed="rId2">
            <a:extLst>
              <a:ext uri="{28A0092B-C50C-407E-A947-70E740481C1C}">
                <a14:useLocalDpi xmlns:a14="http://schemas.microsoft.com/office/drawing/2010/main" val="0"/>
              </a:ext>
            </a:extLst>
          </a:blip>
          <a:srcRect/>
          <a:stretch>
            <a:fillRect/>
          </a:stretch>
        </p:blipFill>
        <p:spPr bwMode="auto">
          <a:xfrm>
            <a:off x="467544" y="188640"/>
            <a:ext cx="8244352" cy="5112568"/>
          </a:xfrm>
          <a:prstGeom prst="rect">
            <a:avLst/>
          </a:prstGeom>
          <a:noFill/>
          <a:ln>
            <a:noFill/>
          </a:ln>
        </p:spPr>
      </p:pic>
    </p:spTree>
    <p:extLst>
      <p:ext uri="{BB962C8B-B14F-4D97-AF65-F5344CB8AC3E}">
        <p14:creationId xmlns:p14="http://schemas.microsoft.com/office/powerpoint/2010/main" val="21409401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0296" y="260648"/>
            <a:ext cx="5095875" cy="57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634" y="1556792"/>
            <a:ext cx="8629650" cy="384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07503" y="6165304"/>
            <a:ext cx="8779321" cy="369332"/>
          </a:xfrm>
          <a:prstGeom prst="rect">
            <a:avLst/>
          </a:prstGeom>
        </p:spPr>
        <p:txBody>
          <a:bodyPr wrap="square">
            <a:spAutoFit/>
          </a:bodyPr>
          <a:lstStyle/>
          <a:p>
            <a:pPr algn="ctr"/>
            <a:r>
              <a:rPr lang="en-IN" sz="1400" b="1" i="1" dirty="0" smtClean="0"/>
              <a:t>Reference: </a:t>
            </a:r>
            <a:r>
              <a:rPr lang="en-IN" sz="1400" b="1" dirty="0" smtClean="0">
                <a:hlinkClick r:id="rId4"/>
              </a:rPr>
              <a:t>https://www.linkedin.com/pulse/stc-transformation-where-coming-from-going-dr-abdullah</a:t>
            </a:r>
            <a:r>
              <a:rPr lang="en-IN" b="1" dirty="0" smtClean="0">
                <a:hlinkClick r:id="rId4"/>
              </a:rPr>
              <a:t>/</a:t>
            </a:r>
            <a:r>
              <a:rPr lang="en-IN" b="1" dirty="0" smtClean="0"/>
              <a:t> </a:t>
            </a:r>
            <a:endParaRPr lang="en-IN" b="1" dirty="0"/>
          </a:p>
        </p:txBody>
      </p:sp>
    </p:spTree>
    <p:extLst>
      <p:ext uri="{BB962C8B-B14F-4D97-AF65-F5344CB8AC3E}">
        <p14:creationId xmlns:p14="http://schemas.microsoft.com/office/powerpoint/2010/main" val="41998890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188640"/>
            <a:ext cx="8784976" cy="6408712"/>
          </a:xfrm>
        </p:spPr>
        <p:txBody>
          <a:bodyPr>
            <a:normAutofit lnSpcReduction="10000"/>
          </a:bodyPr>
          <a:lstStyle/>
          <a:p>
            <a:pPr marL="0" indent="0" algn="ctr">
              <a:buNone/>
            </a:pPr>
            <a:r>
              <a:rPr lang="en-US" b="1" u="sng" dirty="0" smtClean="0">
                <a:solidFill>
                  <a:srgbClr val="002060"/>
                </a:solidFill>
              </a:rPr>
              <a:t>Proposed Solutions</a:t>
            </a:r>
            <a:endParaRPr lang="en-US" sz="3800" b="1" u="sng" dirty="0" smtClean="0">
              <a:solidFill>
                <a:srgbClr val="002060"/>
              </a:solidFill>
            </a:endParaRPr>
          </a:p>
          <a:p>
            <a:pPr lvl="0" algn="just"/>
            <a:r>
              <a:rPr lang="en-IN" sz="1900" b="1" i="1" dirty="0"/>
              <a:t>Accelerate 5G deployment </a:t>
            </a:r>
            <a:r>
              <a:rPr lang="en-IN" sz="1900" dirty="0"/>
              <a:t>and invest in </a:t>
            </a:r>
            <a:r>
              <a:rPr lang="en-IN" sz="1900" b="1" i="1" dirty="0" err="1" smtClean="0"/>
              <a:t>fiber</a:t>
            </a:r>
            <a:r>
              <a:rPr lang="en-IN" sz="1900" b="1" i="1" dirty="0" smtClean="0"/>
              <a:t>-optic</a:t>
            </a:r>
            <a:r>
              <a:rPr lang="en-IN" sz="1900" dirty="0" smtClean="0"/>
              <a:t> </a:t>
            </a:r>
            <a:r>
              <a:rPr lang="en-IN" sz="1900" dirty="0"/>
              <a:t>network </a:t>
            </a:r>
            <a:r>
              <a:rPr lang="en-IN" sz="1900" dirty="0" smtClean="0"/>
              <a:t>expansion.</a:t>
            </a:r>
          </a:p>
          <a:p>
            <a:pPr marL="0" lvl="0" indent="0" algn="just">
              <a:buNone/>
            </a:pPr>
            <a:endParaRPr lang="en-IN" sz="800" dirty="0"/>
          </a:p>
          <a:p>
            <a:pPr lvl="0" algn="just"/>
            <a:r>
              <a:rPr lang="en-IN" sz="1900" dirty="0"/>
              <a:t>Implement </a:t>
            </a:r>
            <a:r>
              <a:rPr lang="en-IN" sz="1900" b="1" i="1" dirty="0"/>
              <a:t>AI-driven solutions</a:t>
            </a:r>
            <a:r>
              <a:rPr lang="en-IN" sz="1900" b="1" dirty="0"/>
              <a:t> </a:t>
            </a:r>
            <a:r>
              <a:rPr lang="en-IN" sz="1900" dirty="0"/>
              <a:t>for customer insights, service optimization, and personalized </a:t>
            </a:r>
            <a:r>
              <a:rPr lang="en-IN" sz="1900" dirty="0" smtClean="0"/>
              <a:t>experiences.</a:t>
            </a:r>
          </a:p>
          <a:p>
            <a:pPr lvl="0" algn="just"/>
            <a:endParaRPr lang="en-IN" sz="800" dirty="0"/>
          </a:p>
          <a:p>
            <a:pPr lvl="0" algn="just"/>
            <a:r>
              <a:rPr lang="en-IN" sz="1900" dirty="0"/>
              <a:t>Adopt </a:t>
            </a:r>
            <a:r>
              <a:rPr lang="en-IN" sz="1900" b="1" i="1" dirty="0"/>
              <a:t>cloud-based solutions </a:t>
            </a:r>
            <a:r>
              <a:rPr lang="en-IN" sz="1900" dirty="0"/>
              <a:t>for scalability, cost efficiency, and improved service </a:t>
            </a:r>
            <a:r>
              <a:rPr lang="en-IN" sz="1900" dirty="0" smtClean="0"/>
              <a:t>delivery.</a:t>
            </a:r>
          </a:p>
          <a:p>
            <a:pPr lvl="0" algn="just"/>
            <a:endParaRPr lang="en-IN" sz="800" dirty="0"/>
          </a:p>
          <a:p>
            <a:pPr lvl="0" algn="just"/>
            <a:r>
              <a:rPr lang="en-IN" sz="1900" dirty="0"/>
              <a:t>Fortify </a:t>
            </a:r>
            <a:r>
              <a:rPr lang="en-IN" sz="1900" dirty="0" smtClean="0"/>
              <a:t>cyber security </a:t>
            </a:r>
            <a:r>
              <a:rPr lang="en-IN" sz="1900" dirty="0"/>
              <a:t>infrastructure, implement </a:t>
            </a:r>
            <a:r>
              <a:rPr lang="en-IN" sz="1900" b="1" i="1" dirty="0"/>
              <a:t>data governance frameworks</a:t>
            </a:r>
            <a:r>
              <a:rPr lang="en-IN" sz="1900" dirty="0"/>
              <a:t>, and stay vigilant against evolving </a:t>
            </a:r>
            <a:r>
              <a:rPr lang="en-IN" sz="1900" dirty="0" smtClean="0"/>
              <a:t>threats.</a:t>
            </a:r>
          </a:p>
          <a:p>
            <a:pPr lvl="0" algn="just"/>
            <a:endParaRPr lang="en-IN" sz="800" dirty="0"/>
          </a:p>
          <a:p>
            <a:pPr lvl="0" algn="just"/>
            <a:r>
              <a:rPr lang="en-IN" sz="1900" b="1" i="1" dirty="0"/>
              <a:t>Reduce carbon footprint</a:t>
            </a:r>
            <a:r>
              <a:rPr lang="en-IN" sz="1900" dirty="0"/>
              <a:t>, promote </a:t>
            </a:r>
            <a:r>
              <a:rPr lang="en-IN" sz="1900" b="1" i="1" dirty="0"/>
              <a:t>sustainable waste management</a:t>
            </a:r>
            <a:r>
              <a:rPr lang="en-IN" sz="1900" dirty="0"/>
              <a:t>, and engage in digital inclusion </a:t>
            </a:r>
            <a:r>
              <a:rPr lang="en-IN" sz="1900" dirty="0" smtClean="0"/>
              <a:t>initiatives</a:t>
            </a:r>
          </a:p>
          <a:p>
            <a:pPr lvl="0" algn="just"/>
            <a:endParaRPr lang="en-IN" sz="800" dirty="0"/>
          </a:p>
          <a:p>
            <a:pPr lvl="0" algn="just"/>
            <a:r>
              <a:rPr lang="en-IN" sz="1900" dirty="0"/>
              <a:t>Invest in </a:t>
            </a:r>
            <a:r>
              <a:rPr lang="en-IN" sz="1900" b="1" i="1" dirty="0"/>
              <a:t>employee training and development programs</a:t>
            </a:r>
            <a:r>
              <a:rPr lang="en-IN" sz="1900" dirty="0"/>
              <a:t>, foster a culture of innovation, and attract top </a:t>
            </a:r>
            <a:r>
              <a:rPr lang="en-IN" sz="1900" dirty="0" smtClean="0"/>
              <a:t>talent</a:t>
            </a:r>
          </a:p>
          <a:p>
            <a:pPr lvl="0" algn="just"/>
            <a:endParaRPr lang="en-IN" sz="800" dirty="0"/>
          </a:p>
          <a:p>
            <a:pPr lvl="0" algn="just"/>
            <a:r>
              <a:rPr lang="en-IN" sz="1900" dirty="0"/>
              <a:t>Establish </a:t>
            </a:r>
            <a:r>
              <a:rPr lang="en-IN" sz="1900" b="1" i="1" dirty="0"/>
              <a:t>strategic partnerships</a:t>
            </a:r>
            <a:r>
              <a:rPr lang="en-IN" sz="1900" dirty="0"/>
              <a:t> with </a:t>
            </a:r>
            <a:r>
              <a:rPr lang="en-IN" sz="1900" b="1" i="1" dirty="0"/>
              <a:t>technology providers</a:t>
            </a:r>
            <a:r>
              <a:rPr lang="en-IN" sz="1900" dirty="0"/>
              <a:t>, content creators, and industry </a:t>
            </a:r>
            <a:r>
              <a:rPr lang="en-IN" sz="1900" dirty="0" smtClean="0"/>
              <a:t>players</a:t>
            </a:r>
          </a:p>
          <a:p>
            <a:pPr lvl="0" algn="just"/>
            <a:endParaRPr lang="en-IN" sz="800" dirty="0"/>
          </a:p>
          <a:p>
            <a:pPr lvl="0" algn="just"/>
            <a:r>
              <a:rPr lang="en-IN" sz="1900" dirty="0"/>
              <a:t>Balance revenue growth with </a:t>
            </a:r>
            <a:r>
              <a:rPr lang="en-IN" sz="1900" b="1" i="1" dirty="0"/>
              <a:t>customer satisfaction</a:t>
            </a:r>
            <a:r>
              <a:rPr lang="en-IN" sz="1900" dirty="0"/>
              <a:t>, explore new revenue streams, and maintain financial </a:t>
            </a:r>
            <a:r>
              <a:rPr lang="en-IN" sz="1900" dirty="0" smtClean="0"/>
              <a:t>discipline.</a:t>
            </a:r>
            <a:endParaRPr lang="en-IN" sz="1900" dirty="0"/>
          </a:p>
          <a:p>
            <a:pPr marL="0" indent="0">
              <a:buNone/>
            </a:pPr>
            <a:endParaRPr lang="en-US" sz="800" dirty="0" smtClean="0"/>
          </a:p>
          <a:p>
            <a:pPr marL="0" indent="0">
              <a:buNone/>
            </a:pPr>
            <a:endParaRPr lang="en-US" sz="800" b="1" i="1" u="sng" dirty="0" smtClean="0"/>
          </a:p>
          <a:p>
            <a:pPr marL="0" indent="0" algn="ctr">
              <a:buNone/>
            </a:pPr>
            <a:r>
              <a:rPr lang="en-US" sz="1400" b="1" i="1" dirty="0" smtClean="0"/>
              <a:t>Reference:  </a:t>
            </a:r>
            <a:r>
              <a:rPr lang="en-US" sz="1400" b="1" i="1" dirty="0" smtClean="0">
                <a:hlinkClick r:id="rId2"/>
              </a:rPr>
              <a:t>https://www.pwc.com/gx/en/industries/tmt/telecom-outlook-perspectives.html</a:t>
            </a:r>
            <a:r>
              <a:rPr lang="en-US" sz="1400" b="1" i="1" dirty="0" smtClean="0"/>
              <a:t> </a:t>
            </a:r>
            <a:r>
              <a:rPr lang="en-US" sz="1400" dirty="0" smtClean="0"/>
              <a:t>                                                                                                                                        </a:t>
            </a:r>
            <a:endParaRPr lang="en-IN" sz="1400" i="1" dirty="0" smtClean="0"/>
          </a:p>
          <a:p>
            <a:pPr marL="0" indent="0">
              <a:buNone/>
            </a:pPr>
            <a:endParaRPr lang="en-IN" sz="800" dirty="0"/>
          </a:p>
        </p:txBody>
      </p:sp>
    </p:spTree>
    <p:extLst>
      <p:ext uri="{BB962C8B-B14F-4D97-AF65-F5344CB8AC3E}">
        <p14:creationId xmlns:p14="http://schemas.microsoft.com/office/powerpoint/2010/main" val="617184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12800"/>
            <a:ext cx="9144000" cy="523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03783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928992" cy="850106"/>
          </a:xfrm>
        </p:spPr>
        <p:txBody>
          <a:bodyPr>
            <a:noAutofit/>
          </a:bodyPr>
          <a:lstStyle/>
          <a:p>
            <a:r>
              <a:rPr lang="en-US" sz="3200" b="1" u="sng" dirty="0" smtClean="0"/>
              <a:t>Bridging </a:t>
            </a:r>
            <a:r>
              <a:rPr lang="en-US" sz="3200" b="1" u="sng" dirty="0"/>
              <a:t>the Gap between Businesses and Consumers</a:t>
            </a:r>
            <a:endParaRPr lang="en-IN" sz="3200" b="1" u="sng" dirty="0"/>
          </a:p>
        </p:txBody>
      </p:sp>
      <p:sp>
        <p:nvSpPr>
          <p:cNvPr id="3" name="Content Placeholder 2"/>
          <p:cNvSpPr>
            <a:spLocks noGrp="1"/>
          </p:cNvSpPr>
          <p:nvPr>
            <p:ph sz="half" idx="1"/>
          </p:nvPr>
        </p:nvSpPr>
        <p:spPr>
          <a:xfrm>
            <a:off x="179512" y="1600200"/>
            <a:ext cx="4316288" cy="4997152"/>
          </a:xfrm>
        </p:spPr>
        <p:txBody>
          <a:bodyPr>
            <a:normAutofit fontScale="92500" lnSpcReduction="10000"/>
          </a:bodyPr>
          <a:lstStyle/>
          <a:p>
            <a:pPr marL="0" indent="0" algn="ctr">
              <a:buNone/>
            </a:pPr>
            <a:r>
              <a:rPr lang="en-US" sz="2000" dirty="0" smtClean="0"/>
              <a:t>  </a:t>
            </a:r>
            <a:r>
              <a:rPr lang="en-US" sz="2000" b="1" u="sng" dirty="0" smtClean="0"/>
              <a:t>Business to Business (B2B)</a:t>
            </a:r>
          </a:p>
          <a:p>
            <a:pPr marL="0" indent="0">
              <a:buNone/>
            </a:pPr>
            <a:r>
              <a:rPr lang="en-IN" sz="1600" i="1" dirty="0" smtClean="0"/>
              <a:t>Comprehensive </a:t>
            </a:r>
            <a:r>
              <a:rPr lang="en-IN" sz="1600" i="1" dirty="0"/>
              <a:t>suite of B2B </a:t>
            </a:r>
            <a:r>
              <a:rPr lang="en-IN" sz="1600" i="1" dirty="0" smtClean="0"/>
              <a:t>solutions include the following,</a:t>
            </a:r>
          </a:p>
          <a:p>
            <a:pPr marL="0" indent="0">
              <a:buNone/>
            </a:pPr>
            <a:endParaRPr lang="en-US" sz="800" dirty="0"/>
          </a:p>
          <a:p>
            <a:pPr marL="0" indent="0">
              <a:buNone/>
            </a:pPr>
            <a:r>
              <a:rPr lang="en-IN" sz="1600" b="1" dirty="0"/>
              <a:t>Connectivity Solutions</a:t>
            </a:r>
            <a:r>
              <a:rPr lang="en-IN" sz="1600" b="1" dirty="0" smtClean="0"/>
              <a:t>:</a:t>
            </a:r>
          </a:p>
          <a:p>
            <a:r>
              <a:rPr lang="en-US" sz="1600" dirty="0" smtClean="0"/>
              <a:t>To </a:t>
            </a:r>
            <a:r>
              <a:rPr lang="en-US" sz="1600" dirty="0"/>
              <a:t>operate seamlessly and efficiently</a:t>
            </a:r>
            <a:r>
              <a:rPr lang="en-US" sz="1600" dirty="0" smtClean="0"/>
              <a:t>.</a:t>
            </a:r>
          </a:p>
          <a:p>
            <a:endParaRPr lang="en-IN" sz="800" dirty="0" smtClean="0"/>
          </a:p>
          <a:p>
            <a:pPr marL="0" indent="0">
              <a:buNone/>
            </a:pPr>
            <a:r>
              <a:rPr lang="en-IN" sz="1600" b="1" dirty="0"/>
              <a:t>Cloud Solutions</a:t>
            </a:r>
            <a:r>
              <a:rPr lang="en-IN" sz="1600" b="1" dirty="0" smtClean="0"/>
              <a:t>:</a:t>
            </a:r>
          </a:p>
          <a:p>
            <a:r>
              <a:rPr lang="en-IN" sz="1600" dirty="0"/>
              <a:t>Infrastructure as a Service (</a:t>
            </a:r>
            <a:r>
              <a:rPr lang="en-IN" sz="1600" dirty="0" err="1"/>
              <a:t>IaaS</a:t>
            </a:r>
            <a:r>
              <a:rPr lang="en-IN" sz="1600" dirty="0"/>
              <a:t>), Platform as a Service (</a:t>
            </a:r>
            <a:r>
              <a:rPr lang="en-IN" sz="1600" dirty="0" err="1"/>
              <a:t>PaaS</a:t>
            </a:r>
            <a:r>
              <a:rPr lang="en-IN" sz="1600" dirty="0"/>
              <a:t>), and Software as a Service (</a:t>
            </a:r>
            <a:r>
              <a:rPr lang="en-IN" sz="1600" dirty="0" err="1"/>
              <a:t>SaaS</a:t>
            </a:r>
            <a:r>
              <a:rPr lang="en-IN" sz="1600" dirty="0" smtClean="0"/>
              <a:t>),</a:t>
            </a:r>
          </a:p>
          <a:p>
            <a:endParaRPr lang="en-IN" sz="900" dirty="0" smtClean="0"/>
          </a:p>
          <a:p>
            <a:pPr marL="0" indent="0">
              <a:buNone/>
            </a:pPr>
            <a:r>
              <a:rPr lang="en-IN" sz="1600" b="1" dirty="0"/>
              <a:t>Managed Services</a:t>
            </a:r>
            <a:r>
              <a:rPr lang="en-IN" sz="1600" b="1" dirty="0" smtClean="0"/>
              <a:t>:</a:t>
            </a:r>
          </a:p>
          <a:p>
            <a:r>
              <a:rPr lang="en-US" sz="1600" dirty="0" smtClean="0"/>
              <a:t>To </a:t>
            </a:r>
            <a:r>
              <a:rPr lang="en-US" sz="1600" dirty="0"/>
              <a:t>help businesses offload their IT responsibilities and focus on their core </a:t>
            </a:r>
            <a:r>
              <a:rPr lang="en-US" sz="1600" dirty="0" smtClean="0"/>
              <a:t>business</a:t>
            </a:r>
          </a:p>
          <a:p>
            <a:endParaRPr lang="en-IN" sz="900" dirty="0" smtClean="0"/>
          </a:p>
          <a:p>
            <a:pPr marL="0" indent="0">
              <a:buNone/>
            </a:pPr>
            <a:r>
              <a:rPr lang="en-IN" sz="1600" b="1" dirty="0"/>
              <a:t>Industry-Specific Solutions: </a:t>
            </a:r>
            <a:endParaRPr lang="en-IN" sz="1600" b="1" dirty="0" smtClean="0"/>
          </a:p>
          <a:p>
            <a:r>
              <a:rPr lang="en-US" sz="1600" dirty="0" smtClean="0"/>
              <a:t>To </a:t>
            </a:r>
            <a:r>
              <a:rPr lang="en-US" sz="1600" dirty="0"/>
              <a:t>address the unique needs and </a:t>
            </a:r>
            <a:r>
              <a:rPr lang="en-US" sz="1600" dirty="0" smtClean="0"/>
              <a:t>challenges.</a:t>
            </a:r>
            <a:endParaRPr lang="en-IN" sz="1600" dirty="0"/>
          </a:p>
        </p:txBody>
      </p:sp>
      <p:sp>
        <p:nvSpPr>
          <p:cNvPr id="4" name="Content Placeholder 3"/>
          <p:cNvSpPr>
            <a:spLocks noGrp="1"/>
          </p:cNvSpPr>
          <p:nvPr>
            <p:ph sz="half" idx="2"/>
          </p:nvPr>
        </p:nvSpPr>
        <p:spPr>
          <a:xfrm>
            <a:off x="4648200" y="1600200"/>
            <a:ext cx="4316288" cy="5069160"/>
          </a:xfrm>
        </p:spPr>
        <p:txBody>
          <a:bodyPr>
            <a:normAutofit fontScale="92500" lnSpcReduction="10000"/>
          </a:bodyPr>
          <a:lstStyle/>
          <a:p>
            <a:pPr marL="0" indent="0" algn="ctr">
              <a:buNone/>
            </a:pPr>
            <a:r>
              <a:rPr lang="en-US" sz="2000" dirty="0" smtClean="0"/>
              <a:t> </a:t>
            </a:r>
            <a:r>
              <a:rPr lang="en-US" sz="2000" b="1" u="sng" dirty="0" smtClean="0"/>
              <a:t>Business to Customer (B2C)</a:t>
            </a:r>
          </a:p>
          <a:p>
            <a:pPr marL="0" indent="0">
              <a:buNone/>
            </a:pPr>
            <a:r>
              <a:rPr lang="en-US" sz="1600" i="1" dirty="0"/>
              <a:t>B2C segment </a:t>
            </a:r>
            <a:r>
              <a:rPr lang="en-US" sz="1600" i="1" dirty="0" smtClean="0"/>
              <a:t>caters </a:t>
            </a:r>
            <a:r>
              <a:rPr lang="en-US" sz="1600" i="1" dirty="0"/>
              <a:t>to individual consumers</a:t>
            </a:r>
            <a:r>
              <a:rPr lang="en-US" sz="1600" i="1" dirty="0" smtClean="0"/>
              <a:t>,</a:t>
            </a:r>
          </a:p>
          <a:p>
            <a:pPr marL="0" indent="0">
              <a:buNone/>
            </a:pPr>
            <a:endParaRPr lang="en-US" sz="800" dirty="0"/>
          </a:p>
          <a:p>
            <a:pPr marL="0" indent="0">
              <a:buNone/>
            </a:pPr>
            <a:r>
              <a:rPr lang="en-IN" sz="1600" b="1" dirty="0"/>
              <a:t>Mobile Services</a:t>
            </a:r>
            <a:r>
              <a:rPr lang="en-IN" sz="1600" b="1" dirty="0" smtClean="0"/>
              <a:t>:</a:t>
            </a:r>
          </a:p>
          <a:p>
            <a:r>
              <a:rPr lang="en-US" sz="1600" dirty="0"/>
              <a:t>S</a:t>
            </a:r>
            <a:r>
              <a:rPr lang="en-US" sz="1600" dirty="0" smtClean="0"/>
              <a:t>uit </a:t>
            </a:r>
            <a:r>
              <a:rPr lang="en-US" sz="1600" dirty="0"/>
              <a:t>the diverse needs of consumers, including prepaid, postpaid, and family plans</a:t>
            </a:r>
            <a:r>
              <a:rPr lang="en-US" sz="1600" dirty="0" smtClean="0"/>
              <a:t>.</a:t>
            </a:r>
          </a:p>
          <a:p>
            <a:endParaRPr lang="en-US" sz="800" dirty="0"/>
          </a:p>
          <a:p>
            <a:pPr marL="0" indent="0">
              <a:buNone/>
            </a:pPr>
            <a:r>
              <a:rPr lang="en-IN" sz="1600" b="1" dirty="0" smtClean="0"/>
              <a:t>Fixed </a:t>
            </a:r>
            <a:r>
              <a:rPr lang="en-IN" sz="1600" b="1" dirty="0"/>
              <a:t>Broadband</a:t>
            </a:r>
            <a:r>
              <a:rPr lang="en-IN" sz="1600" b="1" dirty="0" smtClean="0"/>
              <a:t>:</a:t>
            </a:r>
          </a:p>
          <a:p>
            <a:r>
              <a:rPr lang="en-US" sz="1600" dirty="0"/>
              <a:t>to enjoy seamless internet access for work, entertainment, and communication</a:t>
            </a:r>
            <a:r>
              <a:rPr lang="en-US" sz="1600" dirty="0" smtClean="0"/>
              <a:t>.</a:t>
            </a:r>
          </a:p>
          <a:p>
            <a:endParaRPr lang="en-IN" sz="900" dirty="0" smtClean="0"/>
          </a:p>
          <a:p>
            <a:pPr marL="0" indent="0">
              <a:buNone/>
            </a:pPr>
            <a:r>
              <a:rPr lang="en-IN" sz="1600" b="1" dirty="0"/>
              <a:t>Digital Entertainment</a:t>
            </a:r>
            <a:r>
              <a:rPr lang="en-IN" sz="1600" b="1" dirty="0" smtClean="0"/>
              <a:t>:</a:t>
            </a:r>
          </a:p>
          <a:p>
            <a:r>
              <a:rPr lang="en-US" sz="1600" dirty="0" smtClean="0"/>
              <a:t>To </a:t>
            </a:r>
            <a:r>
              <a:rPr lang="en-US" sz="1600" dirty="0"/>
              <a:t>cater to the growing demand for digital content</a:t>
            </a:r>
            <a:r>
              <a:rPr lang="en-US" sz="1600" dirty="0" smtClean="0"/>
              <a:t>.</a:t>
            </a:r>
          </a:p>
          <a:p>
            <a:endParaRPr lang="en-IN" sz="900" dirty="0" smtClean="0"/>
          </a:p>
          <a:p>
            <a:pPr marL="0" indent="0">
              <a:buNone/>
            </a:pPr>
            <a:r>
              <a:rPr lang="en-IN" sz="1600" b="1" dirty="0" err="1"/>
              <a:t>FinTech</a:t>
            </a:r>
            <a:r>
              <a:rPr lang="en-IN" sz="1600" b="1" dirty="0"/>
              <a:t> Solutions: </a:t>
            </a:r>
            <a:endParaRPr lang="en-IN" sz="1600" b="1" dirty="0" smtClean="0"/>
          </a:p>
          <a:p>
            <a:r>
              <a:rPr lang="en-IN" sz="1600" dirty="0" smtClean="0"/>
              <a:t>Mobile </a:t>
            </a:r>
            <a:r>
              <a:rPr lang="en-IN" sz="1600" dirty="0"/>
              <a:t>wallets, payment gateways</a:t>
            </a:r>
            <a:r>
              <a:rPr lang="en-IN" sz="1600" dirty="0" smtClean="0"/>
              <a:t>, </a:t>
            </a:r>
            <a:r>
              <a:rPr lang="en-US" sz="1600" dirty="0"/>
              <a:t>to manage their finances conveniently and securely</a:t>
            </a:r>
            <a:r>
              <a:rPr lang="en-US" sz="1600" dirty="0" smtClean="0"/>
              <a:t>.</a:t>
            </a:r>
          </a:p>
          <a:p>
            <a:endParaRPr lang="en-IN" sz="900" dirty="0" smtClean="0"/>
          </a:p>
          <a:p>
            <a:pPr marL="0" indent="0">
              <a:buNone/>
            </a:pPr>
            <a:r>
              <a:rPr lang="en-IN" sz="1600" b="1" dirty="0"/>
              <a:t>Smart Home Solutions:</a:t>
            </a:r>
            <a:r>
              <a:rPr lang="en-US" sz="1600" b="1" dirty="0" smtClean="0"/>
              <a:t> </a:t>
            </a:r>
          </a:p>
          <a:p>
            <a:r>
              <a:rPr lang="en-US" sz="1600" dirty="0"/>
              <a:t>T</a:t>
            </a:r>
            <a:r>
              <a:rPr lang="en-US" sz="1600" dirty="0" smtClean="0"/>
              <a:t>o </a:t>
            </a:r>
            <a:r>
              <a:rPr lang="en-US" sz="1600" dirty="0"/>
              <a:t>control their home appliances, lighting, and security systems remotely</a:t>
            </a:r>
            <a:endParaRPr lang="en-IN" sz="1600" dirty="0"/>
          </a:p>
        </p:txBody>
      </p:sp>
    </p:spTree>
    <p:extLst>
      <p:ext uri="{BB962C8B-B14F-4D97-AF65-F5344CB8AC3E}">
        <p14:creationId xmlns:p14="http://schemas.microsoft.com/office/powerpoint/2010/main" val="1927778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6632"/>
            <a:ext cx="9144000" cy="1080120"/>
          </a:xfrm>
        </p:spPr>
        <p:txBody>
          <a:bodyPr>
            <a:noAutofit/>
          </a:bodyPr>
          <a:lstStyle/>
          <a:p>
            <a:r>
              <a:rPr lang="en-US" sz="3200" b="1" u="sng" dirty="0" smtClean="0"/>
              <a:t>Digitalization to Deliver Better Customer Experiences</a:t>
            </a:r>
            <a:endParaRPr lang="en-IN" sz="3200" b="1" u="sng" dirty="0"/>
          </a:p>
        </p:txBody>
      </p:sp>
      <p:sp>
        <p:nvSpPr>
          <p:cNvPr id="3" name="Content Placeholder 2"/>
          <p:cNvSpPr>
            <a:spLocks noGrp="1"/>
          </p:cNvSpPr>
          <p:nvPr>
            <p:ph idx="1"/>
          </p:nvPr>
        </p:nvSpPr>
        <p:spPr>
          <a:xfrm>
            <a:off x="107504" y="1052736"/>
            <a:ext cx="8928992" cy="5688632"/>
          </a:xfrm>
        </p:spPr>
        <p:txBody>
          <a:bodyPr>
            <a:normAutofit fontScale="92500"/>
          </a:bodyPr>
          <a:lstStyle/>
          <a:p>
            <a:pPr marL="0" indent="0" algn="ctr">
              <a:buNone/>
            </a:pPr>
            <a:r>
              <a:rPr lang="en-US" sz="1800" b="1" i="1" u="sng" dirty="0" smtClean="0"/>
              <a:t>STC Objective for Digitalization</a:t>
            </a:r>
            <a:endParaRPr lang="en-IN" sz="1800" b="1" i="1" u="sng" dirty="0" smtClean="0"/>
          </a:p>
          <a:p>
            <a:r>
              <a:rPr lang="en-IN" sz="1800" dirty="0" smtClean="0"/>
              <a:t>A </a:t>
            </a:r>
            <a:r>
              <a:rPr lang="en-IN" sz="1800" dirty="0"/>
              <a:t>data-driven approach to customer lifecycle management </a:t>
            </a:r>
            <a:endParaRPr lang="en-IN" sz="1800" dirty="0" smtClean="0"/>
          </a:p>
          <a:p>
            <a:r>
              <a:rPr lang="en-IN" sz="1800" dirty="0"/>
              <a:t>T</a:t>
            </a:r>
            <a:r>
              <a:rPr lang="en-IN" sz="1800" dirty="0" smtClean="0"/>
              <a:t>o </a:t>
            </a:r>
            <a:r>
              <a:rPr lang="en-IN" sz="1800" dirty="0"/>
              <a:t>optimize customer experiences </a:t>
            </a:r>
          </a:p>
          <a:p>
            <a:r>
              <a:rPr lang="en-IN" sz="1800" dirty="0" smtClean="0"/>
              <a:t>To decrease churn</a:t>
            </a:r>
            <a:endParaRPr lang="en-IN" sz="1800" dirty="0"/>
          </a:p>
          <a:p>
            <a:r>
              <a:rPr lang="en-IN" sz="1800" dirty="0" smtClean="0"/>
              <a:t>To automate </a:t>
            </a:r>
            <a:r>
              <a:rPr lang="en-IN" sz="1800" dirty="0"/>
              <a:t>more features</a:t>
            </a:r>
          </a:p>
          <a:p>
            <a:r>
              <a:rPr lang="en-IN" sz="1800" dirty="0" smtClean="0"/>
              <a:t>Improve </a:t>
            </a:r>
            <a:r>
              <a:rPr lang="en-IN" sz="1800" dirty="0"/>
              <a:t>customer satisfaction</a:t>
            </a:r>
          </a:p>
          <a:p>
            <a:r>
              <a:rPr lang="en-IN" sz="1800" dirty="0" smtClean="0"/>
              <a:t>To increase revenues</a:t>
            </a:r>
          </a:p>
          <a:p>
            <a:pPr marL="0" indent="0">
              <a:buNone/>
            </a:pPr>
            <a:endParaRPr lang="en-US" sz="1800" dirty="0"/>
          </a:p>
          <a:p>
            <a:pPr marL="0" indent="0" algn="ctr">
              <a:buNone/>
            </a:pPr>
            <a:r>
              <a:rPr lang="en-US" sz="1800" b="1" i="1" u="sng" dirty="0" smtClean="0"/>
              <a:t>Breakthrough’s in partner with Teradata</a:t>
            </a:r>
          </a:p>
          <a:p>
            <a:r>
              <a:rPr lang="en-IN" sz="1800" u="sng" dirty="0"/>
              <a:t>Microsoft Fabric and Azure </a:t>
            </a:r>
            <a:r>
              <a:rPr lang="en-IN" sz="1800" u="sng" dirty="0" smtClean="0"/>
              <a:t>Marketplace</a:t>
            </a:r>
          </a:p>
          <a:p>
            <a:pPr marL="0" indent="0">
              <a:buNone/>
            </a:pPr>
            <a:r>
              <a:rPr lang="en-US" sz="1600" i="1" dirty="0"/>
              <a:t> </a:t>
            </a:r>
            <a:r>
              <a:rPr lang="en-US" sz="1600" i="1" dirty="0" smtClean="0"/>
              <a:t>        - Facilitates </a:t>
            </a:r>
            <a:r>
              <a:rPr lang="en-US" sz="1600" i="1" dirty="0"/>
              <a:t>risk-free AI/ML exploration in a </a:t>
            </a:r>
            <a:r>
              <a:rPr lang="en-US" sz="1600" i="1" dirty="0" smtClean="0"/>
              <a:t>server less </a:t>
            </a:r>
            <a:r>
              <a:rPr lang="en-US" sz="1600" i="1" dirty="0"/>
              <a:t>cloud, allowing data experts to </a:t>
            </a:r>
            <a:r>
              <a:rPr lang="en-US" sz="1600" i="1" dirty="0" smtClean="0"/>
              <a:t>  innovate </a:t>
            </a:r>
            <a:r>
              <a:rPr lang="en-US" sz="1600" i="1" dirty="0"/>
              <a:t>freely</a:t>
            </a:r>
            <a:r>
              <a:rPr lang="en-US" sz="1600" i="1" dirty="0" smtClean="0"/>
              <a:t>.</a:t>
            </a:r>
          </a:p>
          <a:p>
            <a:pPr marL="0" indent="0">
              <a:buNone/>
            </a:pPr>
            <a:endParaRPr lang="en-IN" sz="900" i="1" dirty="0"/>
          </a:p>
          <a:p>
            <a:r>
              <a:rPr lang="en-IN" sz="1800" u="sng" dirty="0"/>
              <a:t>Unleash the Value of AI and ML Quickly and at Scale with Teradata and </a:t>
            </a:r>
            <a:r>
              <a:rPr lang="en-IN" sz="1800" u="sng" dirty="0" smtClean="0"/>
              <a:t>AWS</a:t>
            </a:r>
          </a:p>
          <a:p>
            <a:pPr marL="0" indent="0">
              <a:buNone/>
            </a:pPr>
            <a:r>
              <a:rPr lang="en-IN" sz="1600" i="1" dirty="0"/>
              <a:t> </a:t>
            </a:r>
            <a:r>
              <a:rPr lang="en-IN" sz="1600" i="1" dirty="0" smtClean="0"/>
              <a:t>        - Overcome </a:t>
            </a:r>
            <a:r>
              <a:rPr lang="en-IN" sz="1600" i="1" dirty="0"/>
              <a:t>common AI and ML challenges to swiftly and expansively unlock enterprise-scale </a:t>
            </a:r>
            <a:r>
              <a:rPr lang="en-IN" sz="1600" i="1" dirty="0" smtClean="0"/>
              <a:t>analytics.</a:t>
            </a:r>
          </a:p>
          <a:p>
            <a:pPr marL="0" indent="0">
              <a:buNone/>
            </a:pPr>
            <a:endParaRPr lang="en-IN" sz="900" i="1" dirty="0"/>
          </a:p>
          <a:p>
            <a:r>
              <a:rPr lang="en-IN" sz="1800" u="sng" dirty="0"/>
              <a:t>Unlocking the Full Value of Your </a:t>
            </a:r>
            <a:r>
              <a:rPr lang="en-IN" sz="1800" u="sng" dirty="0" smtClean="0"/>
              <a:t>Data</a:t>
            </a:r>
          </a:p>
          <a:p>
            <a:pPr marL="0" indent="0">
              <a:buNone/>
            </a:pPr>
            <a:r>
              <a:rPr lang="en-US" sz="1800" i="1" dirty="0"/>
              <a:t> </a:t>
            </a:r>
            <a:r>
              <a:rPr lang="en-US" sz="1800" i="1" dirty="0" smtClean="0"/>
              <a:t>       - </a:t>
            </a:r>
            <a:r>
              <a:rPr lang="en-US" sz="1600" i="1" dirty="0"/>
              <a:t>to harness vast data sets from diverse sources for precise business </a:t>
            </a:r>
            <a:r>
              <a:rPr lang="en-US" sz="1600" i="1" dirty="0" smtClean="0"/>
              <a:t>insights</a:t>
            </a:r>
            <a:r>
              <a:rPr lang="en-US" sz="1600" i="1" dirty="0"/>
              <a:t>.</a:t>
            </a:r>
          </a:p>
          <a:p>
            <a:pPr marL="0" indent="0">
              <a:buNone/>
            </a:pPr>
            <a:endParaRPr lang="en-US" sz="1400" b="1" i="1" dirty="0" smtClean="0"/>
          </a:p>
          <a:p>
            <a:pPr marL="0" indent="0">
              <a:buNone/>
            </a:pPr>
            <a:r>
              <a:rPr lang="en-US" sz="1400" b="1" i="1" dirty="0" smtClean="0"/>
              <a:t>Reference: </a:t>
            </a:r>
            <a:r>
              <a:rPr lang="en-US" sz="1400" u="sng" dirty="0" smtClean="0">
                <a:hlinkClick r:id="rId2"/>
              </a:rPr>
              <a:t>https</a:t>
            </a:r>
            <a:r>
              <a:rPr lang="en-US" sz="1400" u="sng" dirty="0">
                <a:hlinkClick r:id="rId2"/>
              </a:rPr>
              <a:t>://www.teradata.com/Resources/Case-Studies/Saudi-Telecom-Company-Calls-on-Digitalization-to-Deliver-Better-Customer-Experiences</a:t>
            </a:r>
            <a:endParaRPr lang="en-IN" sz="1400" dirty="0"/>
          </a:p>
          <a:p>
            <a:pPr marL="0" indent="0">
              <a:buNone/>
            </a:pPr>
            <a:endParaRPr lang="en-IN" sz="1800" b="1" dirty="0"/>
          </a:p>
          <a:p>
            <a:pPr marL="0" indent="0">
              <a:buNone/>
            </a:pPr>
            <a:endParaRPr lang="en-IN" sz="1800" dirty="0"/>
          </a:p>
        </p:txBody>
      </p:sp>
    </p:spTree>
    <p:extLst>
      <p:ext uri="{BB962C8B-B14F-4D97-AF65-F5344CB8AC3E}">
        <p14:creationId xmlns:p14="http://schemas.microsoft.com/office/powerpoint/2010/main" val="3197439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16632"/>
            <a:ext cx="7272808" cy="3700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8184" y="4149080"/>
            <a:ext cx="2376264"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3989984"/>
            <a:ext cx="5400601" cy="2694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77283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419646"/>
          </a:xfrm>
        </p:spPr>
        <p:txBody>
          <a:bodyPr>
            <a:noAutofit/>
          </a:bodyPr>
          <a:lstStyle/>
          <a:p>
            <a:pPr algn="ctr"/>
            <a:r>
              <a:rPr lang="en-US" sz="2800" u="sng" dirty="0" smtClean="0"/>
              <a:t>Teradata</a:t>
            </a:r>
            <a:endParaRPr lang="en-IN" sz="2800" u="sng" dirty="0"/>
          </a:p>
        </p:txBody>
      </p:sp>
      <p:sp>
        <p:nvSpPr>
          <p:cNvPr id="3" name="Content Placeholder 2"/>
          <p:cNvSpPr>
            <a:spLocks noGrp="1"/>
          </p:cNvSpPr>
          <p:nvPr>
            <p:ph idx="1"/>
          </p:nvPr>
        </p:nvSpPr>
        <p:spPr>
          <a:xfrm>
            <a:off x="3575050" y="116632"/>
            <a:ext cx="5461446" cy="6624736"/>
          </a:xfrm>
        </p:spPr>
        <p:txBody>
          <a:bodyPr>
            <a:normAutofit fontScale="92500" lnSpcReduction="10000"/>
          </a:bodyPr>
          <a:lstStyle/>
          <a:p>
            <a:pPr marL="0" indent="0" algn="ctr">
              <a:buNone/>
            </a:pPr>
            <a:r>
              <a:rPr lang="en-US" sz="2800" b="1" u="sng" dirty="0" smtClean="0"/>
              <a:t>Other Partners of STC</a:t>
            </a:r>
          </a:p>
          <a:p>
            <a:pPr marL="0" indent="0">
              <a:buNone/>
            </a:pPr>
            <a:r>
              <a:rPr lang="en-IN" sz="1800" b="1" dirty="0"/>
              <a:t>Cisco:</a:t>
            </a:r>
            <a:r>
              <a:rPr lang="en-IN" sz="1800" dirty="0"/>
              <a:t> </a:t>
            </a:r>
            <a:r>
              <a:rPr lang="en-IN" sz="1800" i="1" dirty="0" smtClean="0"/>
              <a:t>       </a:t>
            </a:r>
          </a:p>
          <a:p>
            <a:pPr algn="just"/>
            <a:r>
              <a:rPr lang="en-IN" sz="1600" i="1" dirty="0" smtClean="0"/>
              <a:t>Collaborations </a:t>
            </a:r>
            <a:r>
              <a:rPr lang="en-IN" sz="1600" i="1" dirty="0"/>
              <a:t>in networking, </a:t>
            </a:r>
            <a:r>
              <a:rPr lang="en-IN" sz="1600" i="1" dirty="0" smtClean="0"/>
              <a:t>cyber security, </a:t>
            </a:r>
            <a:r>
              <a:rPr lang="en-IN" sz="1600" i="1" dirty="0"/>
              <a:t>and digital </a:t>
            </a:r>
            <a:r>
              <a:rPr lang="en-IN" sz="1600" i="1" dirty="0" smtClean="0"/>
              <a:t>  solutions</a:t>
            </a:r>
            <a:r>
              <a:rPr lang="en-IN" sz="1600" i="1" dirty="0"/>
              <a:t>.</a:t>
            </a:r>
          </a:p>
          <a:p>
            <a:pPr marL="0" indent="0">
              <a:buNone/>
            </a:pPr>
            <a:r>
              <a:rPr lang="en-IN" sz="1800" b="1" dirty="0" smtClean="0"/>
              <a:t>Huawei</a:t>
            </a:r>
            <a:r>
              <a:rPr lang="en-IN" sz="1800" b="1" dirty="0"/>
              <a:t>:</a:t>
            </a:r>
            <a:r>
              <a:rPr lang="en-IN" sz="1800" dirty="0"/>
              <a:t> </a:t>
            </a:r>
            <a:endParaRPr lang="en-IN" sz="1800" dirty="0" smtClean="0"/>
          </a:p>
          <a:p>
            <a:pPr algn="just"/>
            <a:r>
              <a:rPr lang="en-IN" sz="1600" i="1" dirty="0" smtClean="0"/>
              <a:t>Partnerships </a:t>
            </a:r>
            <a:r>
              <a:rPr lang="en-IN" sz="1600" i="1" dirty="0"/>
              <a:t>in telecommunications infrastructure, 5G technology, and digital transformation.</a:t>
            </a:r>
          </a:p>
          <a:p>
            <a:pPr marL="0" indent="0">
              <a:buNone/>
            </a:pPr>
            <a:r>
              <a:rPr lang="en-IN" sz="1800" b="1" dirty="0"/>
              <a:t>Microsoft:</a:t>
            </a:r>
            <a:r>
              <a:rPr lang="en-IN" sz="1800" dirty="0"/>
              <a:t> </a:t>
            </a:r>
            <a:endParaRPr lang="en-IN" sz="1800" dirty="0" smtClean="0"/>
          </a:p>
          <a:p>
            <a:pPr algn="just"/>
            <a:r>
              <a:rPr lang="en-IN" sz="1600" i="1" dirty="0" smtClean="0"/>
              <a:t>Joint </a:t>
            </a:r>
            <a:r>
              <a:rPr lang="en-IN" sz="1600" i="1" dirty="0"/>
              <a:t>initiatives in cloud services, software development, and digital transformation.</a:t>
            </a:r>
          </a:p>
          <a:p>
            <a:pPr marL="0" indent="0">
              <a:buNone/>
            </a:pPr>
            <a:r>
              <a:rPr lang="en-IN" sz="1800" b="1" dirty="0"/>
              <a:t>Ericsson:</a:t>
            </a:r>
            <a:r>
              <a:rPr lang="en-IN" sz="1800" dirty="0"/>
              <a:t> </a:t>
            </a:r>
            <a:endParaRPr lang="en-IN" sz="1800" dirty="0" smtClean="0"/>
          </a:p>
          <a:p>
            <a:pPr algn="just"/>
            <a:r>
              <a:rPr lang="en-IN" sz="1600" i="1" dirty="0" smtClean="0"/>
              <a:t>Collaboration </a:t>
            </a:r>
            <a:r>
              <a:rPr lang="en-IN" sz="1600" i="1" dirty="0"/>
              <a:t>in mobile infrastructure, 5G technology, and network solutions.</a:t>
            </a:r>
          </a:p>
          <a:p>
            <a:pPr marL="0" indent="0">
              <a:buNone/>
            </a:pPr>
            <a:r>
              <a:rPr lang="en-IN" sz="1800" b="1" dirty="0"/>
              <a:t>IBM:</a:t>
            </a:r>
            <a:r>
              <a:rPr lang="en-IN" sz="1800" dirty="0"/>
              <a:t> </a:t>
            </a:r>
            <a:endParaRPr lang="en-IN" sz="1800" dirty="0" smtClean="0"/>
          </a:p>
          <a:p>
            <a:pPr algn="just"/>
            <a:r>
              <a:rPr lang="en-IN" sz="1600" i="1" dirty="0" smtClean="0"/>
              <a:t>Partnerships </a:t>
            </a:r>
            <a:r>
              <a:rPr lang="en-IN" sz="1600" i="1" dirty="0"/>
              <a:t>in cloud computing, AI, and data analytics.</a:t>
            </a:r>
          </a:p>
          <a:p>
            <a:pPr marL="0" indent="0">
              <a:buNone/>
            </a:pPr>
            <a:r>
              <a:rPr lang="en-IN" sz="1800" b="1" dirty="0"/>
              <a:t>Nokia:</a:t>
            </a:r>
            <a:r>
              <a:rPr lang="en-IN" sz="1800" dirty="0"/>
              <a:t> </a:t>
            </a:r>
            <a:endParaRPr lang="en-IN" sz="1800" dirty="0" smtClean="0"/>
          </a:p>
          <a:p>
            <a:pPr algn="just"/>
            <a:r>
              <a:rPr lang="en-IN" sz="1600" i="1" dirty="0" smtClean="0"/>
              <a:t>Collaborations </a:t>
            </a:r>
            <a:r>
              <a:rPr lang="en-IN" sz="1600" i="1" dirty="0"/>
              <a:t>in telecommunications technology and infrastructure.</a:t>
            </a:r>
          </a:p>
          <a:p>
            <a:pPr marL="0" indent="0">
              <a:buNone/>
            </a:pPr>
            <a:r>
              <a:rPr lang="en-IN" sz="1800" b="1" dirty="0"/>
              <a:t>Oracle:</a:t>
            </a:r>
            <a:r>
              <a:rPr lang="en-IN" sz="1800" dirty="0"/>
              <a:t> </a:t>
            </a:r>
            <a:endParaRPr lang="en-IN" sz="1800" dirty="0" smtClean="0"/>
          </a:p>
          <a:p>
            <a:pPr algn="just"/>
            <a:r>
              <a:rPr lang="en-IN" sz="1600" i="1" dirty="0" smtClean="0"/>
              <a:t>Partnerships </a:t>
            </a:r>
            <a:r>
              <a:rPr lang="en-IN" sz="1600" i="1" dirty="0"/>
              <a:t>in database solutions, cloud services, and enterprise software.</a:t>
            </a:r>
          </a:p>
          <a:p>
            <a:pPr marL="0" indent="0">
              <a:buNone/>
            </a:pPr>
            <a:r>
              <a:rPr lang="en-IN" sz="1800" b="1" dirty="0"/>
              <a:t>SAP:</a:t>
            </a:r>
            <a:r>
              <a:rPr lang="en-IN" sz="1800" dirty="0"/>
              <a:t> </a:t>
            </a:r>
            <a:endParaRPr lang="en-IN" sz="1800" dirty="0" smtClean="0"/>
          </a:p>
          <a:p>
            <a:pPr algn="just"/>
            <a:r>
              <a:rPr lang="en-IN" sz="1600" i="1" dirty="0" smtClean="0"/>
              <a:t>Collaborations </a:t>
            </a:r>
            <a:r>
              <a:rPr lang="en-IN" sz="1600" i="1" dirty="0"/>
              <a:t>in enterprise software, business intelligence, and digital transformation.</a:t>
            </a:r>
          </a:p>
          <a:p>
            <a:pPr marL="0" indent="0" algn="ctr">
              <a:buNone/>
            </a:pPr>
            <a:endParaRPr lang="en-US" sz="800" b="1" u="sng" dirty="0" smtClean="0"/>
          </a:p>
          <a:p>
            <a:pPr marL="0" indent="0">
              <a:buNone/>
            </a:pPr>
            <a:r>
              <a:rPr lang="en-US" sz="1300" b="1" i="1" dirty="0" smtClean="0"/>
              <a:t>Reference: </a:t>
            </a:r>
            <a:r>
              <a:rPr lang="en-US" sz="1400" dirty="0">
                <a:hlinkClick r:id="rId2"/>
              </a:rPr>
              <a:t>https://</a:t>
            </a:r>
            <a:r>
              <a:rPr lang="en-US" sz="1400" dirty="0" smtClean="0">
                <a:hlinkClick r:id="rId2"/>
              </a:rPr>
              <a:t>www.teradata.com/Customers/Saudi-Telecom-Company</a:t>
            </a:r>
            <a:r>
              <a:rPr lang="en-US" sz="1400" dirty="0" smtClean="0"/>
              <a:t> </a:t>
            </a:r>
            <a:endParaRPr lang="en-IN" sz="1400" dirty="0"/>
          </a:p>
        </p:txBody>
      </p:sp>
      <p:sp>
        <p:nvSpPr>
          <p:cNvPr id="4" name="Text Placeholder 3"/>
          <p:cNvSpPr>
            <a:spLocks noGrp="1"/>
          </p:cNvSpPr>
          <p:nvPr>
            <p:ph type="body" sz="half" idx="2"/>
          </p:nvPr>
        </p:nvSpPr>
        <p:spPr>
          <a:xfrm>
            <a:off x="251520" y="764704"/>
            <a:ext cx="3213993" cy="5904656"/>
          </a:xfrm>
        </p:spPr>
        <p:txBody>
          <a:bodyPr/>
          <a:lstStyle/>
          <a:p>
            <a:pPr marL="285750" indent="-285750" algn="just">
              <a:buFont typeface="Arial" pitchFamily="34" charset="0"/>
              <a:buChar char="•"/>
            </a:pPr>
            <a:r>
              <a:rPr lang="en-US" dirty="0" smtClean="0"/>
              <a:t>A data </a:t>
            </a:r>
            <a:r>
              <a:rPr lang="en-US" dirty="0"/>
              <a:t>management and analytics </a:t>
            </a:r>
            <a:r>
              <a:rPr lang="en-US" dirty="0" smtClean="0"/>
              <a:t>company.</a:t>
            </a:r>
          </a:p>
          <a:p>
            <a:pPr marL="285750" indent="-285750" algn="just">
              <a:buFont typeface="Arial" pitchFamily="34" charset="0"/>
              <a:buChar char="•"/>
            </a:pPr>
            <a:r>
              <a:rPr lang="en-US" dirty="0" smtClean="0"/>
              <a:t>Provides solutions </a:t>
            </a:r>
            <a:r>
              <a:rPr lang="en-US" dirty="0"/>
              <a:t>and services related to data warehousing, analytics, and </a:t>
            </a:r>
            <a:r>
              <a:rPr lang="en-US" dirty="0" smtClean="0"/>
              <a:t>consulting.</a:t>
            </a:r>
          </a:p>
          <a:p>
            <a:endParaRPr lang="en-US" dirty="0"/>
          </a:p>
          <a:p>
            <a:pPr algn="ctr"/>
            <a:r>
              <a:rPr lang="en-US" b="1" i="1" u="sng" dirty="0" smtClean="0"/>
              <a:t>Association With Saudi Telecom</a:t>
            </a:r>
            <a:endParaRPr lang="en-IN" b="1" i="1" u="sng" dirty="0" smtClean="0"/>
          </a:p>
          <a:p>
            <a:pPr marL="285750" indent="-285750">
              <a:buFont typeface="Arial" pitchFamily="34" charset="0"/>
              <a:buChar char="•"/>
            </a:pPr>
            <a:r>
              <a:rPr lang="en-IN" b="1" dirty="0" smtClean="0"/>
              <a:t>Data </a:t>
            </a:r>
            <a:r>
              <a:rPr lang="en-IN" b="1" dirty="0"/>
              <a:t>Management </a:t>
            </a:r>
            <a:r>
              <a:rPr lang="en-IN" b="1" dirty="0" smtClean="0"/>
              <a:t>Solutions:</a:t>
            </a:r>
            <a:endParaRPr lang="en-IN" sz="800" b="1" dirty="0" smtClean="0"/>
          </a:p>
          <a:p>
            <a:r>
              <a:rPr lang="en-US" b="1" dirty="0" smtClean="0"/>
              <a:t>     - </a:t>
            </a:r>
            <a:r>
              <a:rPr lang="en-US" i="1" dirty="0" smtClean="0"/>
              <a:t>Utilize Teradata for data handling</a:t>
            </a:r>
          </a:p>
          <a:p>
            <a:r>
              <a:rPr lang="en-US" i="1" dirty="0" smtClean="0"/>
              <a:t>     - Storing and organizing data</a:t>
            </a:r>
          </a:p>
          <a:p>
            <a:r>
              <a:rPr lang="en-US" i="1" dirty="0"/>
              <a:t> </a:t>
            </a:r>
            <a:r>
              <a:rPr lang="en-US" i="1" dirty="0" smtClean="0"/>
              <a:t>     - Analyzing Telecom data</a:t>
            </a:r>
          </a:p>
          <a:p>
            <a:endParaRPr lang="en-IN" sz="800" i="1" dirty="0" smtClean="0"/>
          </a:p>
          <a:p>
            <a:pPr marL="285750" indent="-285750">
              <a:buFont typeface="Arial" pitchFamily="34" charset="0"/>
              <a:buChar char="•"/>
            </a:pPr>
            <a:r>
              <a:rPr lang="en-IN" b="1" dirty="0"/>
              <a:t>Analytics and Business Intelligence</a:t>
            </a:r>
            <a:r>
              <a:rPr lang="en-IN" b="1" dirty="0" smtClean="0"/>
              <a:t>:</a:t>
            </a:r>
            <a:endParaRPr lang="en-US" sz="800" b="1" dirty="0"/>
          </a:p>
          <a:p>
            <a:r>
              <a:rPr lang="en-US" i="1" dirty="0" smtClean="0"/>
              <a:t>    - Extracting </a:t>
            </a:r>
            <a:r>
              <a:rPr lang="en-US" i="1" dirty="0"/>
              <a:t>Valuable insights from </a:t>
            </a:r>
            <a:r>
              <a:rPr lang="en-US" i="1" dirty="0" smtClean="0"/>
              <a:t>data</a:t>
            </a:r>
          </a:p>
          <a:p>
            <a:r>
              <a:rPr lang="en-US" i="1" dirty="0" smtClean="0"/>
              <a:t>    - Customer behavior analysis</a:t>
            </a:r>
          </a:p>
          <a:p>
            <a:r>
              <a:rPr lang="en-US" i="1" dirty="0" smtClean="0"/>
              <a:t>    - Network optimization</a:t>
            </a:r>
          </a:p>
          <a:p>
            <a:r>
              <a:rPr lang="en-US" i="1" dirty="0" smtClean="0"/>
              <a:t>    - Strategic </a:t>
            </a:r>
            <a:r>
              <a:rPr lang="en-US" i="1" dirty="0"/>
              <a:t>D</a:t>
            </a:r>
            <a:r>
              <a:rPr lang="en-US" i="1" dirty="0" smtClean="0"/>
              <a:t>ecision Making</a:t>
            </a:r>
          </a:p>
          <a:p>
            <a:endParaRPr lang="en-IN" sz="800" i="1" dirty="0"/>
          </a:p>
          <a:p>
            <a:pPr marL="285750" indent="-285750">
              <a:buFont typeface="Arial" pitchFamily="34" charset="0"/>
              <a:buChar char="•"/>
            </a:pPr>
            <a:r>
              <a:rPr lang="en-IN" b="1" dirty="0"/>
              <a:t>Consulting and Support</a:t>
            </a:r>
            <a:r>
              <a:rPr lang="en-IN" b="1" dirty="0" smtClean="0"/>
              <a:t>:</a:t>
            </a:r>
          </a:p>
          <a:p>
            <a:r>
              <a:rPr lang="en-US" i="1" dirty="0" smtClean="0"/>
              <a:t>    - Best </a:t>
            </a:r>
            <a:r>
              <a:rPr lang="en-US" i="1" dirty="0"/>
              <a:t>practices</a:t>
            </a:r>
          </a:p>
          <a:p>
            <a:r>
              <a:rPr lang="en-US" i="1" dirty="0" smtClean="0"/>
              <a:t>    - Implementation </a:t>
            </a:r>
            <a:r>
              <a:rPr lang="en-US" i="1" dirty="0"/>
              <a:t>support</a:t>
            </a:r>
          </a:p>
          <a:p>
            <a:r>
              <a:rPr lang="en-US" i="1" dirty="0" smtClean="0"/>
              <a:t>    - Optimizing </a:t>
            </a:r>
            <a:r>
              <a:rPr lang="en-US" i="1" dirty="0"/>
              <a:t>data infrastructure</a:t>
            </a:r>
          </a:p>
          <a:p>
            <a:r>
              <a:rPr lang="en-US" i="1" dirty="0" smtClean="0"/>
              <a:t>    - Analytics </a:t>
            </a:r>
            <a:r>
              <a:rPr lang="en-US" i="1" dirty="0"/>
              <a:t>capabilities</a:t>
            </a:r>
            <a:endParaRPr lang="en-IN" i="1" dirty="0"/>
          </a:p>
        </p:txBody>
      </p:sp>
    </p:spTree>
    <p:extLst>
      <p:ext uri="{BB962C8B-B14F-4D97-AF65-F5344CB8AC3E}">
        <p14:creationId xmlns:p14="http://schemas.microsoft.com/office/powerpoint/2010/main" val="12694698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1988840"/>
            <a:ext cx="8568952" cy="2520280"/>
          </a:xfrm>
        </p:spPr>
        <p:txBody>
          <a:bodyPr>
            <a:normAutofit/>
          </a:bodyPr>
          <a:lstStyle/>
          <a:p>
            <a:pPr marL="0" indent="0" algn="just">
              <a:buNone/>
            </a:pPr>
            <a:r>
              <a:rPr lang="en-IN" sz="3600" b="1" i="1" dirty="0" smtClean="0"/>
              <a:t>Saudi Telecom Company (</a:t>
            </a:r>
            <a:r>
              <a:rPr lang="en-IN" sz="3600" b="1" i="1" dirty="0" err="1" smtClean="0"/>
              <a:t>stc</a:t>
            </a:r>
            <a:r>
              <a:rPr lang="en-IN" sz="3600" b="1" i="1" dirty="0" smtClean="0"/>
              <a:t>), uses artificial intelligence (AI) and machine learning to segment and connect with its customers in highly personalized ways.</a:t>
            </a:r>
          </a:p>
        </p:txBody>
      </p:sp>
    </p:spTree>
    <p:extLst>
      <p:ext uri="{BB962C8B-B14F-4D97-AF65-F5344CB8AC3E}">
        <p14:creationId xmlns:p14="http://schemas.microsoft.com/office/powerpoint/2010/main" val="12227489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a:bodyPr>
          <a:lstStyle/>
          <a:p>
            <a:r>
              <a:rPr lang="en-US" sz="3200" b="1" u="sng" dirty="0" smtClean="0"/>
              <a:t>Data Analytics in STC</a:t>
            </a:r>
            <a:endParaRPr lang="en-IN" sz="3200" b="1" u="sng" dirty="0"/>
          </a:p>
        </p:txBody>
      </p:sp>
      <p:sp>
        <p:nvSpPr>
          <p:cNvPr id="3" name="Content Placeholder 2"/>
          <p:cNvSpPr>
            <a:spLocks noGrp="1"/>
          </p:cNvSpPr>
          <p:nvPr>
            <p:ph idx="1"/>
          </p:nvPr>
        </p:nvSpPr>
        <p:spPr>
          <a:xfrm>
            <a:off x="251520" y="1052736"/>
            <a:ext cx="8640960" cy="5688632"/>
          </a:xfrm>
        </p:spPr>
        <p:txBody>
          <a:bodyPr>
            <a:normAutofit lnSpcReduction="10000"/>
          </a:bodyPr>
          <a:lstStyle/>
          <a:p>
            <a:r>
              <a:rPr lang="en-IN" sz="1800" b="1" dirty="0"/>
              <a:t>Descriptive </a:t>
            </a:r>
            <a:r>
              <a:rPr lang="en-IN" sz="1800" b="1" dirty="0" smtClean="0"/>
              <a:t>Analytics: </a:t>
            </a:r>
            <a:r>
              <a:rPr lang="en-US" sz="1400" b="1" i="1" dirty="0">
                <a:solidFill>
                  <a:schemeClr val="accent1"/>
                </a:solidFill>
              </a:rPr>
              <a:t>M</a:t>
            </a:r>
            <a:r>
              <a:rPr lang="en-US" sz="1400" b="1" i="1" dirty="0" smtClean="0">
                <a:solidFill>
                  <a:schemeClr val="accent1"/>
                </a:solidFill>
              </a:rPr>
              <a:t>easures </a:t>
            </a:r>
            <a:r>
              <a:rPr lang="en-US" sz="1400" b="1" i="1" dirty="0">
                <a:solidFill>
                  <a:schemeClr val="accent1"/>
                </a:solidFill>
              </a:rPr>
              <a:t>such as average revenue per user (ARPU), churn rates, and network traffic patterns</a:t>
            </a:r>
            <a:r>
              <a:rPr lang="en-US" sz="1400" b="1" i="1" dirty="0" smtClean="0">
                <a:solidFill>
                  <a:schemeClr val="accent1"/>
                </a:solidFill>
              </a:rPr>
              <a:t>.</a:t>
            </a:r>
          </a:p>
          <a:p>
            <a:endParaRPr lang="en-IN" sz="800" b="1" i="1" dirty="0" smtClean="0">
              <a:solidFill>
                <a:schemeClr val="accent1"/>
              </a:solidFill>
            </a:endParaRPr>
          </a:p>
          <a:p>
            <a:r>
              <a:rPr lang="en-IN" sz="1800" b="1" dirty="0"/>
              <a:t>Diagnostic Analytics</a:t>
            </a:r>
            <a:r>
              <a:rPr lang="en-IN" sz="1800" b="1" dirty="0" smtClean="0"/>
              <a:t>: </a:t>
            </a:r>
            <a:r>
              <a:rPr lang="en-US" sz="1400" b="1" i="1" dirty="0" smtClean="0">
                <a:solidFill>
                  <a:schemeClr val="accent1"/>
                </a:solidFill>
              </a:rPr>
              <a:t>Data </a:t>
            </a:r>
            <a:r>
              <a:rPr lang="en-US" sz="1400" b="1" i="1" dirty="0">
                <a:solidFill>
                  <a:schemeClr val="accent1"/>
                </a:solidFill>
              </a:rPr>
              <a:t>drilling, data mining, and correlation analysis</a:t>
            </a:r>
            <a:r>
              <a:rPr lang="en-US" sz="1400" b="1" i="1" dirty="0" smtClean="0">
                <a:solidFill>
                  <a:schemeClr val="accent1"/>
                </a:solidFill>
              </a:rPr>
              <a:t>.</a:t>
            </a:r>
          </a:p>
          <a:p>
            <a:endParaRPr lang="en-IN" sz="800" b="1" i="1" dirty="0">
              <a:solidFill>
                <a:schemeClr val="accent1"/>
              </a:solidFill>
            </a:endParaRPr>
          </a:p>
          <a:p>
            <a:r>
              <a:rPr lang="en-IN" sz="1800" b="1" dirty="0"/>
              <a:t>Predictive Analytics</a:t>
            </a:r>
            <a:r>
              <a:rPr lang="en-IN" sz="1800" b="1" dirty="0" smtClean="0"/>
              <a:t>: </a:t>
            </a:r>
            <a:r>
              <a:rPr lang="en-US" sz="1400" b="1" i="1" dirty="0" smtClean="0">
                <a:solidFill>
                  <a:schemeClr val="accent1"/>
                </a:solidFill>
              </a:rPr>
              <a:t>Regression </a:t>
            </a:r>
            <a:r>
              <a:rPr lang="en-US" sz="1400" b="1" i="1" dirty="0">
                <a:solidFill>
                  <a:schemeClr val="accent1"/>
                </a:solidFill>
              </a:rPr>
              <a:t>analysis, time series forecasting, and machine learning algorithms</a:t>
            </a:r>
            <a:r>
              <a:rPr lang="en-US" sz="1400" b="1" i="1" dirty="0" smtClean="0">
                <a:solidFill>
                  <a:schemeClr val="accent1"/>
                </a:solidFill>
              </a:rPr>
              <a:t>.</a:t>
            </a:r>
          </a:p>
          <a:p>
            <a:endParaRPr lang="en-IN" sz="800" b="1" i="1" dirty="0">
              <a:solidFill>
                <a:schemeClr val="accent1"/>
              </a:solidFill>
            </a:endParaRPr>
          </a:p>
          <a:p>
            <a:r>
              <a:rPr lang="en-IN" sz="1800" b="1" dirty="0"/>
              <a:t>Prescriptive Analytics</a:t>
            </a:r>
            <a:r>
              <a:rPr lang="en-IN" sz="1800" b="1" dirty="0" smtClean="0"/>
              <a:t>:</a:t>
            </a:r>
            <a:r>
              <a:rPr lang="en-US" sz="1800" b="1" dirty="0" smtClean="0"/>
              <a:t> </a:t>
            </a:r>
            <a:r>
              <a:rPr lang="en-US" sz="1400" b="1" i="1" dirty="0" smtClean="0">
                <a:solidFill>
                  <a:schemeClr val="accent1"/>
                </a:solidFill>
              </a:rPr>
              <a:t>Simulation </a:t>
            </a:r>
            <a:r>
              <a:rPr lang="en-US" sz="1400" b="1" i="1" dirty="0">
                <a:solidFill>
                  <a:schemeClr val="accent1"/>
                </a:solidFill>
              </a:rPr>
              <a:t>modeling, optimization algorithms, and decision support systems</a:t>
            </a:r>
            <a:r>
              <a:rPr lang="en-US" sz="1400" b="1" i="1" dirty="0" smtClean="0">
                <a:solidFill>
                  <a:schemeClr val="accent1"/>
                </a:solidFill>
              </a:rPr>
              <a:t>.</a:t>
            </a:r>
          </a:p>
          <a:p>
            <a:endParaRPr lang="en-IN" sz="800" b="1" i="1" dirty="0">
              <a:solidFill>
                <a:schemeClr val="accent1"/>
              </a:solidFill>
            </a:endParaRPr>
          </a:p>
          <a:p>
            <a:r>
              <a:rPr lang="en-IN" sz="1800" b="1" dirty="0"/>
              <a:t>Customer Segmentation and Profiling</a:t>
            </a:r>
            <a:r>
              <a:rPr lang="en-IN" sz="1800" b="1" dirty="0" smtClean="0"/>
              <a:t>:</a:t>
            </a:r>
            <a:r>
              <a:rPr lang="en-US" sz="1800" b="1" dirty="0"/>
              <a:t> </a:t>
            </a:r>
            <a:r>
              <a:rPr lang="en-US" sz="1400" b="1" i="1" dirty="0" smtClean="0">
                <a:solidFill>
                  <a:schemeClr val="accent1"/>
                </a:solidFill>
              </a:rPr>
              <a:t>Enables </a:t>
            </a:r>
            <a:r>
              <a:rPr lang="en-US" sz="1400" b="1" i="1" dirty="0">
                <a:solidFill>
                  <a:schemeClr val="accent1"/>
                </a:solidFill>
              </a:rPr>
              <a:t>personalized marketing campaigns, targeted service offerings, and improved customer satisfaction</a:t>
            </a:r>
            <a:r>
              <a:rPr lang="en-US" sz="1400" b="1" i="1" dirty="0" smtClean="0">
                <a:solidFill>
                  <a:schemeClr val="accent1"/>
                </a:solidFill>
              </a:rPr>
              <a:t>.</a:t>
            </a:r>
          </a:p>
          <a:p>
            <a:endParaRPr lang="en-IN" sz="800" b="1" i="1" dirty="0">
              <a:solidFill>
                <a:schemeClr val="accent1"/>
              </a:solidFill>
            </a:endParaRPr>
          </a:p>
          <a:p>
            <a:r>
              <a:rPr lang="en-US" sz="1800" b="1" dirty="0"/>
              <a:t>Network Traffic Analysis and Optimization</a:t>
            </a:r>
            <a:r>
              <a:rPr lang="en-US" sz="1800" b="1" dirty="0" smtClean="0"/>
              <a:t>:</a:t>
            </a:r>
            <a:r>
              <a:rPr lang="en-US" sz="1800" b="1" dirty="0"/>
              <a:t> </a:t>
            </a:r>
            <a:r>
              <a:rPr lang="en-US" sz="1400" b="1" i="1" dirty="0" smtClean="0">
                <a:solidFill>
                  <a:schemeClr val="accent1"/>
                </a:solidFill>
              </a:rPr>
              <a:t>Network </a:t>
            </a:r>
            <a:r>
              <a:rPr lang="en-US" sz="1400" b="1" i="1" dirty="0">
                <a:solidFill>
                  <a:schemeClr val="accent1"/>
                </a:solidFill>
              </a:rPr>
              <a:t>traffic modeling, anomaly detection, and route optimization </a:t>
            </a:r>
            <a:r>
              <a:rPr lang="en-US" sz="1400" b="1" i="1" dirty="0" smtClean="0">
                <a:solidFill>
                  <a:schemeClr val="accent1"/>
                </a:solidFill>
              </a:rPr>
              <a:t>algorithms</a:t>
            </a:r>
          </a:p>
          <a:p>
            <a:endParaRPr lang="en-US" sz="800" b="1" i="1" dirty="0">
              <a:solidFill>
                <a:schemeClr val="accent1"/>
              </a:solidFill>
            </a:endParaRPr>
          </a:p>
          <a:p>
            <a:r>
              <a:rPr lang="en-IN" sz="1800" b="1" dirty="0"/>
              <a:t>Fraud Detection and Prevention: </a:t>
            </a:r>
            <a:r>
              <a:rPr lang="en-US" sz="1400" b="1" i="1" dirty="0" smtClean="0">
                <a:solidFill>
                  <a:schemeClr val="accent1"/>
                </a:solidFill>
              </a:rPr>
              <a:t>Pattern </a:t>
            </a:r>
            <a:r>
              <a:rPr lang="en-US" sz="1400" b="1" i="1" dirty="0">
                <a:solidFill>
                  <a:schemeClr val="accent1"/>
                </a:solidFill>
              </a:rPr>
              <a:t>recognition, anomaly detection, and risk scoring models</a:t>
            </a:r>
            <a:r>
              <a:rPr lang="en-US" sz="1400" b="1" i="1" dirty="0" smtClean="0">
                <a:solidFill>
                  <a:schemeClr val="accent1"/>
                </a:solidFill>
              </a:rPr>
              <a:t>.</a:t>
            </a:r>
          </a:p>
          <a:p>
            <a:endParaRPr lang="en-IN" sz="800" b="1" i="1" dirty="0">
              <a:solidFill>
                <a:schemeClr val="accent1"/>
              </a:solidFill>
            </a:endParaRPr>
          </a:p>
          <a:p>
            <a:r>
              <a:rPr lang="en-US" sz="1800" b="1" dirty="0"/>
              <a:t>Marketing Analytics and Campaign Optimization</a:t>
            </a:r>
            <a:r>
              <a:rPr lang="en-US" sz="1800" b="1" dirty="0" smtClean="0"/>
              <a:t>: </a:t>
            </a:r>
            <a:r>
              <a:rPr lang="en-US" sz="1400" b="1" i="1" dirty="0" smtClean="0">
                <a:solidFill>
                  <a:schemeClr val="accent1"/>
                </a:solidFill>
              </a:rPr>
              <a:t>Campaign </a:t>
            </a:r>
            <a:r>
              <a:rPr lang="en-US" sz="1400" b="1" i="1" dirty="0">
                <a:solidFill>
                  <a:schemeClr val="accent1"/>
                </a:solidFill>
              </a:rPr>
              <a:t>attribution modeling, web analytics, and customer journey mapping</a:t>
            </a:r>
            <a:r>
              <a:rPr lang="en-US" sz="1400" b="1" i="1" dirty="0" smtClean="0">
                <a:solidFill>
                  <a:schemeClr val="accent1"/>
                </a:solidFill>
              </a:rPr>
              <a:t>.</a:t>
            </a:r>
          </a:p>
          <a:p>
            <a:endParaRPr lang="en-US" sz="800" b="1" i="1" dirty="0">
              <a:solidFill>
                <a:schemeClr val="accent1"/>
              </a:solidFill>
            </a:endParaRPr>
          </a:p>
          <a:p>
            <a:r>
              <a:rPr lang="en-US" sz="1800" b="1" dirty="0"/>
              <a:t>Supply Chain Optimization and Inventory Management</a:t>
            </a:r>
            <a:r>
              <a:rPr lang="en-US" sz="1800" b="1" dirty="0" smtClean="0"/>
              <a:t>: </a:t>
            </a:r>
            <a:r>
              <a:rPr lang="en-US" sz="1400" b="1" i="1" dirty="0" smtClean="0">
                <a:solidFill>
                  <a:schemeClr val="accent1"/>
                </a:solidFill>
              </a:rPr>
              <a:t>Demand </a:t>
            </a:r>
            <a:r>
              <a:rPr lang="en-US" sz="1400" b="1" i="1" dirty="0">
                <a:solidFill>
                  <a:schemeClr val="accent1"/>
                </a:solidFill>
              </a:rPr>
              <a:t>forecasting, inventory optimization, and logistics routing algorithms</a:t>
            </a:r>
            <a:r>
              <a:rPr lang="en-US" sz="1400" b="1" i="1" dirty="0" smtClean="0">
                <a:solidFill>
                  <a:schemeClr val="accent1"/>
                </a:solidFill>
              </a:rPr>
              <a:t>.</a:t>
            </a:r>
          </a:p>
          <a:p>
            <a:endParaRPr lang="en-US" sz="800" b="1" i="1" dirty="0">
              <a:solidFill>
                <a:schemeClr val="accent1"/>
              </a:solidFill>
            </a:endParaRPr>
          </a:p>
          <a:p>
            <a:r>
              <a:rPr lang="en-US" sz="1800" b="1" dirty="0"/>
              <a:t>Risk Management and Financial Analysis: </a:t>
            </a:r>
            <a:r>
              <a:rPr lang="en-US" sz="1400" b="1" i="1" dirty="0" smtClean="0">
                <a:solidFill>
                  <a:schemeClr val="accent1"/>
                </a:solidFill>
              </a:rPr>
              <a:t>Financial </a:t>
            </a:r>
            <a:r>
              <a:rPr lang="en-US" sz="1400" b="1" i="1" dirty="0">
                <a:solidFill>
                  <a:schemeClr val="accent1"/>
                </a:solidFill>
              </a:rPr>
              <a:t>modeling, risk assessment algorithms, and scenario planning</a:t>
            </a:r>
            <a:r>
              <a:rPr lang="en-US" sz="1400" b="1" i="1" dirty="0" smtClean="0">
                <a:solidFill>
                  <a:schemeClr val="accent1"/>
                </a:solidFill>
              </a:rPr>
              <a:t>.</a:t>
            </a:r>
            <a:endParaRPr lang="en-IN" sz="1400" b="1" i="1" dirty="0">
              <a:solidFill>
                <a:schemeClr val="accent1"/>
              </a:solidFill>
            </a:endParaRPr>
          </a:p>
        </p:txBody>
      </p:sp>
    </p:spTree>
    <p:extLst>
      <p:ext uri="{BB962C8B-B14F-4D97-AF65-F5344CB8AC3E}">
        <p14:creationId xmlns:p14="http://schemas.microsoft.com/office/powerpoint/2010/main" val="30796461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512" y="1412776"/>
            <a:ext cx="8856984" cy="3323987"/>
          </a:xfrm>
          <a:prstGeom prst="rect">
            <a:avLst/>
          </a:prstGeom>
        </p:spPr>
        <p:txBody>
          <a:bodyPr wrap="square">
            <a:spAutoFit/>
          </a:bodyPr>
          <a:lstStyle/>
          <a:p>
            <a:pPr algn="ctr"/>
            <a:r>
              <a:rPr lang="en-US" sz="1400" b="1" i="1" dirty="0" smtClean="0"/>
              <a:t>References for Data Analytics</a:t>
            </a:r>
          </a:p>
          <a:p>
            <a:endParaRPr lang="en-US" sz="1400" dirty="0" smtClean="0"/>
          </a:p>
          <a:p>
            <a:r>
              <a:rPr lang="en-US" sz="1400" b="1" i="1" dirty="0" smtClean="0"/>
              <a:t>Reference 1: </a:t>
            </a:r>
            <a:r>
              <a:rPr lang="en-US" sz="1400" dirty="0" smtClean="0">
                <a:hlinkClick r:id="rId2"/>
              </a:rPr>
              <a:t>https</a:t>
            </a:r>
            <a:r>
              <a:rPr lang="en-US" sz="1400" dirty="0">
                <a:hlinkClick r:id="rId2"/>
              </a:rPr>
              <a:t>://</a:t>
            </a:r>
            <a:r>
              <a:rPr lang="en-US" sz="1400" dirty="0" smtClean="0">
                <a:hlinkClick r:id="rId2"/>
              </a:rPr>
              <a:t>www.stc.com.sa/content/stcgroupwebsite/sa/en/investors/financial-reports/reports/annual-reports.html</a:t>
            </a:r>
            <a:endParaRPr lang="en-US" sz="1400" dirty="0" smtClean="0"/>
          </a:p>
          <a:p>
            <a:pPr marL="342900" indent="-342900">
              <a:buAutoNum type="arabicPeriod"/>
            </a:pPr>
            <a:endParaRPr lang="en-US" sz="1400" dirty="0"/>
          </a:p>
          <a:p>
            <a:r>
              <a:rPr lang="en-US" sz="1400" b="1" i="1" dirty="0" smtClean="0"/>
              <a:t>Reference 2: </a:t>
            </a:r>
            <a:r>
              <a:rPr lang="en-US" sz="1400" dirty="0" smtClean="0">
                <a:hlinkClick r:id="rId3"/>
              </a:rPr>
              <a:t>https</a:t>
            </a:r>
            <a:r>
              <a:rPr lang="en-US" sz="1400" dirty="0">
                <a:hlinkClick r:id="rId3"/>
              </a:rPr>
              <a:t>://hub.misk.org.sa/programs/skills/virtual-work-experience-data-analysis-at-stc</a:t>
            </a:r>
            <a:r>
              <a:rPr lang="en-US" sz="1400" dirty="0" smtClean="0">
                <a:hlinkClick r:id="rId3"/>
              </a:rPr>
              <a:t>/</a:t>
            </a:r>
            <a:endParaRPr lang="en-US" sz="1400" dirty="0" smtClean="0"/>
          </a:p>
          <a:p>
            <a:endParaRPr lang="en-US" sz="1400" dirty="0"/>
          </a:p>
          <a:p>
            <a:r>
              <a:rPr lang="en-US" sz="1400" b="1" i="1" dirty="0" smtClean="0"/>
              <a:t>Reference 3:  </a:t>
            </a:r>
            <a:r>
              <a:rPr lang="en-US" sz="1400" dirty="0" smtClean="0">
                <a:hlinkClick r:id="rId4"/>
              </a:rPr>
              <a:t>https</a:t>
            </a:r>
            <a:r>
              <a:rPr lang="en-US" sz="1400" dirty="0">
                <a:hlinkClick r:id="rId4"/>
              </a:rPr>
              <a:t>://solutions.com.sa/case-studies</a:t>
            </a:r>
            <a:r>
              <a:rPr lang="en-US" sz="1400" dirty="0" smtClean="0">
                <a:hlinkClick r:id="rId4"/>
              </a:rPr>
              <a:t>/</a:t>
            </a:r>
            <a:endParaRPr lang="en-US" sz="1400" dirty="0" smtClean="0"/>
          </a:p>
          <a:p>
            <a:endParaRPr lang="en-US" sz="1400" dirty="0"/>
          </a:p>
          <a:p>
            <a:r>
              <a:rPr lang="en-US" sz="1400" b="1" i="1" dirty="0" smtClean="0"/>
              <a:t>Reference 4: </a:t>
            </a:r>
            <a:r>
              <a:rPr lang="en-US" sz="1400" dirty="0" smtClean="0">
                <a:hlinkClick r:id="rId5"/>
              </a:rPr>
              <a:t>https://www.researchgate.net/publication/352752888_The_Value_of_Big_Data_Analytics_Pillars_in_Telecommunication_Industry</a:t>
            </a:r>
            <a:endParaRPr lang="en-US" sz="1400" dirty="0" smtClean="0"/>
          </a:p>
          <a:p>
            <a:endParaRPr lang="en-US" sz="1400" dirty="0"/>
          </a:p>
          <a:p>
            <a:r>
              <a:rPr lang="en-US" sz="1400" b="1" i="1" dirty="0" smtClean="0"/>
              <a:t>Reference 5: </a:t>
            </a:r>
            <a:r>
              <a:rPr lang="en-US" sz="1400" dirty="0">
                <a:hlinkClick r:id="rId6"/>
              </a:rPr>
              <a:t>https://www.arabianbusiness.com/business/429779-stc-reveals-plans-for-the-future-of-digital-communications-technology-in-saudi-arabia</a:t>
            </a:r>
            <a:endParaRPr lang="en-US" sz="1400" dirty="0"/>
          </a:p>
        </p:txBody>
      </p:sp>
    </p:spTree>
    <p:extLst>
      <p:ext uri="{BB962C8B-B14F-4D97-AF65-F5344CB8AC3E}">
        <p14:creationId xmlns:p14="http://schemas.microsoft.com/office/powerpoint/2010/main" val="19405816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867328" cy="648072"/>
          </a:xfrm>
        </p:spPr>
        <p:txBody>
          <a:bodyPr>
            <a:normAutofit/>
          </a:bodyPr>
          <a:lstStyle/>
          <a:p>
            <a:r>
              <a:rPr lang="en-US" sz="3200" b="1" u="sng" dirty="0" smtClean="0"/>
              <a:t>Key Milestones And Achievements</a:t>
            </a:r>
            <a:endParaRPr lang="en-IN" sz="3200" b="1" u="sng" dirty="0"/>
          </a:p>
        </p:txBody>
      </p:sp>
      <p:sp>
        <p:nvSpPr>
          <p:cNvPr id="3" name="Content Placeholder 2"/>
          <p:cNvSpPr>
            <a:spLocks noGrp="1"/>
          </p:cNvSpPr>
          <p:nvPr>
            <p:ph idx="1"/>
          </p:nvPr>
        </p:nvSpPr>
        <p:spPr>
          <a:xfrm>
            <a:off x="179512" y="692696"/>
            <a:ext cx="8856984" cy="6048672"/>
          </a:xfrm>
        </p:spPr>
        <p:txBody>
          <a:bodyPr>
            <a:normAutofit/>
          </a:bodyPr>
          <a:lstStyle/>
          <a:p>
            <a:pPr marL="0" indent="0">
              <a:buNone/>
            </a:pPr>
            <a:r>
              <a:rPr lang="en-US" sz="1800" dirty="0" smtClean="0"/>
              <a:t>The below key </a:t>
            </a:r>
            <a:r>
              <a:rPr lang="en-US" sz="1800" dirty="0"/>
              <a:t>Milestones and Achievements of STC </a:t>
            </a:r>
            <a:r>
              <a:rPr lang="en-US" sz="1800" dirty="0" smtClean="0"/>
              <a:t>from </a:t>
            </a:r>
            <a:r>
              <a:rPr lang="en-US" sz="1800" dirty="0"/>
              <a:t>June 2022 to June </a:t>
            </a:r>
            <a:r>
              <a:rPr lang="en-US" sz="1800" dirty="0" smtClean="0"/>
              <a:t>2023 are as follows,</a:t>
            </a:r>
          </a:p>
          <a:p>
            <a:r>
              <a:rPr lang="en-US" sz="1800" b="1" dirty="0" smtClean="0"/>
              <a:t>Network Expansion and Infrastructure</a:t>
            </a:r>
          </a:p>
          <a:p>
            <a:pPr marL="0" indent="0">
              <a:buNone/>
            </a:pPr>
            <a:endParaRPr lang="en-US" sz="1800" dirty="0" smtClean="0"/>
          </a:p>
          <a:p>
            <a:endParaRPr lang="en-US" sz="1800" dirty="0" smtClean="0"/>
          </a:p>
          <a:p>
            <a:endParaRPr lang="en-US" sz="1800" dirty="0"/>
          </a:p>
          <a:p>
            <a:endParaRPr lang="en-US" sz="1800" dirty="0" smtClean="0"/>
          </a:p>
          <a:p>
            <a:r>
              <a:rPr lang="en-US" sz="1800" b="1" dirty="0" smtClean="0"/>
              <a:t>Financial Performance</a:t>
            </a:r>
          </a:p>
          <a:p>
            <a:endParaRPr lang="en-US" sz="1800" dirty="0"/>
          </a:p>
          <a:p>
            <a:endParaRPr lang="en-US" sz="1800" dirty="0" smtClean="0"/>
          </a:p>
          <a:p>
            <a:endParaRPr lang="en-US" sz="1800" dirty="0"/>
          </a:p>
          <a:p>
            <a:endParaRPr lang="en-US" sz="1800" dirty="0" smtClean="0"/>
          </a:p>
          <a:p>
            <a:r>
              <a:rPr lang="en-US" sz="1800" b="1" dirty="0" smtClean="0"/>
              <a:t>Digital Transformation</a:t>
            </a:r>
          </a:p>
          <a:p>
            <a:endParaRPr lang="en-US" sz="1800" dirty="0"/>
          </a:p>
          <a:p>
            <a:endParaRPr lang="en-US" sz="1800" dirty="0" smtClean="0"/>
          </a:p>
          <a:p>
            <a:endParaRPr lang="en-US" sz="1800" dirty="0" smtClean="0"/>
          </a:p>
          <a:p>
            <a:endParaRPr lang="en-US" sz="1800" dirty="0" smtClean="0"/>
          </a:p>
          <a:p>
            <a:pPr marL="0" indent="0" algn="r">
              <a:buNone/>
            </a:pPr>
            <a:r>
              <a:rPr lang="en-US" sz="1800" dirty="0" smtClean="0"/>
              <a:t>                                                                                                                                           </a:t>
            </a:r>
            <a:r>
              <a:rPr lang="en-US" sz="1400" i="1" dirty="0" smtClean="0"/>
              <a:t>continued…</a:t>
            </a:r>
            <a:endParaRPr lang="en-IN" sz="1400" i="1" dirty="0"/>
          </a:p>
        </p:txBody>
      </p:sp>
      <p:sp>
        <p:nvSpPr>
          <p:cNvPr id="4" name="Rounded Rectangle 3"/>
          <p:cNvSpPr/>
          <p:nvPr/>
        </p:nvSpPr>
        <p:spPr>
          <a:xfrm>
            <a:off x="683568" y="1772816"/>
            <a:ext cx="7920880" cy="1080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smtClean="0"/>
              <a:t>                                     5G Roll Out: </a:t>
            </a:r>
            <a:r>
              <a:rPr lang="en-US" sz="1600" b="1" i="1" dirty="0" smtClean="0"/>
              <a:t>Coverage to over 70% of the population.</a:t>
            </a:r>
            <a:r>
              <a:rPr lang="en-US" sz="1600" b="1" dirty="0" smtClean="0"/>
              <a:t/>
            </a:r>
            <a:br>
              <a:rPr lang="en-US" sz="1600" b="1" dirty="0" smtClean="0"/>
            </a:br>
            <a:r>
              <a:rPr lang="en-US" sz="1600" b="1" dirty="0" smtClean="0"/>
              <a:t>                     Fiber Optic Network: </a:t>
            </a:r>
            <a:r>
              <a:rPr lang="en-US" sz="1600" b="1" i="1" dirty="0" smtClean="0"/>
              <a:t>Reached over 90% of households, enabling HSI access. </a:t>
            </a:r>
          </a:p>
          <a:p>
            <a:r>
              <a:rPr lang="en-US" sz="1600" b="1" dirty="0" smtClean="0"/>
              <a:t>International Cable Investments: </a:t>
            </a:r>
            <a:r>
              <a:rPr lang="en-US" sz="1600" b="1" i="1" dirty="0" smtClean="0"/>
              <a:t>Undersea cable projects for global connectivity</a:t>
            </a:r>
            <a:endParaRPr lang="en-IN" sz="1600" b="1" i="1" dirty="0"/>
          </a:p>
        </p:txBody>
      </p:sp>
      <p:sp>
        <p:nvSpPr>
          <p:cNvPr id="5" name="Rounded Rectangle 4"/>
          <p:cNvSpPr/>
          <p:nvPr/>
        </p:nvSpPr>
        <p:spPr>
          <a:xfrm>
            <a:off x="699576" y="3356992"/>
            <a:ext cx="7904872" cy="11161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smtClean="0"/>
              <a:t>         Revenue Growth: </a:t>
            </a:r>
            <a:r>
              <a:rPr lang="en-US" sz="1600" b="1" i="1" dirty="0" smtClean="0"/>
              <a:t>Steady revenue exceeding market expectations.</a:t>
            </a:r>
            <a:r>
              <a:rPr lang="en-US" sz="1600" b="1" dirty="0" smtClean="0"/>
              <a:t/>
            </a:r>
            <a:br>
              <a:rPr lang="en-US" sz="1600" b="1" dirty="0" smtClean="0"/>
            </a:br>
            <a:r>
              <a:rPr lang="en-US" sz="1600" b="1" dirty="0" smtClean="0"/>
              <a:t>                  Profitability: </a:t>
            </a:r>
            <a:r>
              <a:rPr lang="en-US" sz="1600" b="1" i="1" dirty="0" smtClean="0"/>
              <a:t>Healthy profit margins despite global economic challenges</a:t>
            </a:r>
            <a:r>
              <a:rPr lang="en-US" sz="1600" b="1" dirty="0" smtClean="0"/>
              <a:t>.</a:t>
            </a:r>
            <a:br>
              <a:rPr lang="en-US" sz="1600" b="1" dirty="0" smtClean="0"/>
            </a:br>
            <a:r>
              <a:rPr lang="en-US" sz="1600" b="1" dirty="0" smtClean="0"/>
              <a:t>Dividend Distribution: </a:t>
            </a:r>
            <a:r>
              <a:rPr lang="en-US" sz="1600" b="1" i="1" dirty="0" smtClean="0"/>
              <a:t>Consistent dividend payouts to shareholders.</a:t>
            </a:r>
            <a:endParaRPr lang="en-IN" sz="1600" b="1" i="1" dirty="0"/>
          </a:p>
        </p:txBody>
      </p:sp>
      <p:sp>
        <p:nvSpPr>
          <p:cNvPr id="6" name="Rounded Rectangle 5"/>
          <p:cNvSpPr/>
          <p:nvPr/>
        </p:nvSpPr>
        <p:spPr>
          <a:xfrm>
            <a:off x="721296" y="5085184"/>
            <a:ext cx="7883152" cy="1080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smtClean="0"/>
              <a:t>         Cloud Adoption: </a:t>
            </a:r>
            <a:r>
              <a:rPr lang="en-US" sz="1600" b="1" i="1" dirty="0"/>
              <a:t>Launched cloud-based services for businesses and </a:t>
            </a:r>
            <a:r>
              <a:rPr lang="en-US" sz="1600" b="1" i="1" dirty="0" smtClean="0"/>
              <a:t>individuals.</a:t>
            </a:r>
          </a:p>
          <a:p>
            <a:r>
              <a:rPr lang="en-US" sz="1600" b="1" dirty="0" smtClean="0"/>
              <a:t>Artificial Intelligence: </a:t>
            </a:r>
            <a:r>
              <a:rPr lang="en-US" sz="1600" b="1" i="1" dirty="0" smtClean="0"/>
              <a:t>Operation solutions for improving </a:t>
            </a:r>
            <a:r>
              <a:rPr lang="en-US" sz="1600" b="1" i="1" dirty="0"/>
              <a:t>efficiency and customer service</a:t>
            </a:r>
            <a:r>
              <a:rPr lang="en-US" sz="1600" b="1" dirty="0"/>
              <a:t>.</a:t>
            </a:r>
            <a:endParaRPr lang="en-US" sz="1600" b="1" dirty="0" smtClean="0"/>
          </a:p>
          <a:p>
            <a:r>
              <a:rPr lang="en-US" sz="1600" b="1" dirty="0" smtClean="0"/>
              <a:t>     </a:t>
            </a:r>
            <a:r>
              <a:rPr lang="en-US" sz="1600" b="1" dirty="0" err="1" smtClean="0"/>
              <a:t>FinTech</a:t>
            </a:r>
            <a:r>
              <a:rPr lang="en-US" sz="1600" b="1" dirty="0" smtClean="0"/>
              <a:t> Initiatives: </a:t>
            </a:r>
            <a:r>
              <a:rPr lang="en-US" sz="1600" b="1" i="1" dirty="0" smtClean="0"/>
              <a:t>Mobile </a:t>
            </a:r>
            <a:r>
              <a:rPr lang="en-US" sz="1600" b="1" i="1" dirty="0"/>
              <a:t>wallet </a:t>
            </a:r>
            <a:r>
              <a:rPr lang="en-US" sz="1600" b="1" i="1" dirty="0" smtClean="0"/>
              <a:t>&amp; financial services for digital </a:t>
            </a:r>
            <a:r>
              <a:rPr lang="en-US" sz="1600" b="1" i="1" dirty="0"/>
              <a:t>financial inclusion.</a:t>
            </a:r>
            <a:endParaRPr lang="en-IN" sz="1600" b="1" i="1" dirty="0"/>
          </a:p>
        </p:txBody>
      </p:sp>
    </p:spTree>
    <p:extLst>
      <p:ext uri="{BB962C8B-B14F-4D97-AF65-F5344CB8AC3E}">
        <p14:creationId xmlns:p14="http://schemas.microsoft.com/office/powerpoint/2010/main" val="21434964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44624"/>
            <a:ext cx="8784976" cy="6768752"/>
          </a:xfrm>
        </p:spPr>
        <p:txBody>
          <a:bodyPr/>
          <a:lstStyle/>
          <a:p>
            <a:r>
              <a:rPr lang="en-US" sz="1800" b="1" dirty="0" smtClean="0"/>
              <a:t>Customer Centricity</a:t>
            </a:r>
          </a:p>
          <a:p>
            <a:pPr marL="0" indent="0">
              <a:buNone/>
            </a:pPr>
            <a:endParaRPr lang="en-US" sz="800" dirty="0" smtClean="0"/>
          </a:p>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smtClean="0"/>
          </a:p>
          <a:p>
            <a:endParaRPr lang="en-US" sz="1800" dirty="0" smtClean="0"/>
          </a:p>
          <a:p>
            <a:r>
              <a:rPr lang="en-US" sz="1800" b="1" dirty="0" smtClean="0"/>
              <a:t>International Expansion</a:t>
            </a:r>
          </a:p>
          <a:p>
            <a:endParaRPr lang="en-US" sz="1800" dirty="0"/>
          </a:p>
          <a:p>
            <a:endParaRPr lang="en-US" sz="1800" dirty="0" smtClean="0"/>
          </a:p>
          <a:p>
            <a:endParaRPr lang="en-US" sz="1800" dirty="0"/>
          </a:p>
          <a:p>
            <a:endParaRPr lang="en-US" sz="1800" dirty="0" smtClean="0"/>
          </a:p>
          <a:p>
            <a:endParaRPr lang="en-US" sz="1800" dirty="0"/>
          </a:p>
          <a:p>
            <a:pPr marL="0" indent="0">
              <a:buNone/>
            </a:pPr>
            <a:endParaRPr lang="en-US" sz="800" dirty="0"/>
          </a:p>
          <a:p>
            <a:r>
              <a:rPr lang="en-US" sz="1800" b="1" dirty="0" smtClean="0"/>
              <a:t>Additional Highlights</a:t>
            </a:r>
          </a:p>
          <a:p>
            <a:endParaRPr lang="en-US" sz="1800" dirty="0"/>
          </a:p>
          <a:p>
            <a:endParaRPr lang="en-US" sz="1800" dirty="0" smtClean="0"/>
          </a:p>
          <a:p>
            <a:endParaRPr lang="en-US" sz="1800" dirty="0"/>
          </a:p>
          <a:p>
            <a:endParaRPr lang="en-US" sz="1800" dirty="0" smtClean="0"/>
          </a:p>
          <a:p>
            <a:endParaRPr lang="en-US" sz="1800" dirty="0"/>
          </a:p>
          <a:p>
            <a:pPr marL="0" indent="0">
              <a:buNone/>
            </a:pPr>
            <a:r>
              <a:rPr lang="en-US" sz="1800" dirty="0" smtClean="0"/>
              <a:t> </a:t>
            </a:r>
          </a:p>
          <a:p>
            <a:pPr marL="0" indent="0">
              <a:buNone/>
            </a:pPr>
            <a:endParaRPr lang="en-US" sz="1400" dirty="0" smtClean="0"/>
          </a:p>
          <a:p>
            <a:endParaRPr lang="en-US" sz="1800" dirty="0" smtClean="0"/>
          </a:p>
          <a:p>
            <a:endParaRPr lang="en-IN" dirty="0"/>
          </a:p>
        </p:txBody>
      </p:sp>
      <p:sp>
        <p:nvSpPr>
          <p:cNvPr id="4" name="Rounded Rectangle 3"/>
          <p:cNvSpPr/>
          <p:nvPr/>
        </p:nvSpPr>
        <p:spPr>
          <a:xfrm>
            <a:off x="611560" y="404664"/>
            <a:ext cx="7992888" cy="17281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Enhanced Customer Experience</a:t>
            </a:r>
          </a:p>
          <a:p>
            <a:pPr algn="ctr"/>
            <a:r>
              <a:rPr lang="en-US" sz="1600" b="1" dirty="0" smtClean="0"/>
              <a:t>    - </a:t>
            </a:r>
            <a:r>
              <a:rPr lang="en-US" sz="1600" b="1" i="1" dirty="0"/>
              <a:t>N</a:t>
            </a:r>
            <a:r>
              <a:rPr lang="en-US" sz="1600" b="1" i="1" dirty="0" smtClean="0"/>
              <a:t>ew </a:t>
            </a:r>
            <a:r>
              <a:rPr lang="en-US" sz="1600" b="1" i="1" dirty="0"/>
              <a:t>self-service channels and improved customer support platforms.</a:t>
            </a:r>
            <a:r>
              <a:rPr lang="en-US" sz="1600" b="1" dirty="0" smtClean="0"/>
              <a:t/>
            </a:r>
            <a:br>
              <a:rPr lang="en-US" sz="1600" b="1" dirty="0" smtClean="0"/>
            </a:br>
            <a:r>
              <a:rPr lang="en-US" sz="1600" b="1" dirty="0" smtClean="0"/>
              <a:t>Personalized offerings</a:t>
            </a:r>
          </a:p>
          <a:p>
            <a:pPr algn="ctr"/>
            <a:r>
              <a:rPr lang="en-US" sz="1600" b="1" dirty="0"/>
              <a:t> </a:t>
            </a:r>
            <a:r>
              <a:rPr lang="en-US" sz="1600" b="1" dirty="0" smtClean="0"/>
              <a:t>   - </a:t>
            </a:r>
            <a:r>
              <a:rPr lang="en-US" sz="1600" b="1" i="1" dirty="0" smtClean="0"/>
              <a:t>Developed </a:t>
            </a:r>
            <a:r>
              <a:rPr lang="en-US" sz="1600" b="1" i="1" dirty="0"/>
              <a:t>data-driven targeted marketing and service recommendations.</a:t>
            </a:r>
            <a:r>
              <a:rPr lang="en-US" sz="1600" b="1" dirty="0" smtClean="0"/>
              <a:t/>
            </a:r>
            <a:br>
              <a:rPr lang="en-US" sz="1600" b="1" dirty="0" smtClean="0"/>
            </a:br>
            <a:r>
              <a:rPr lang="en-US" sz="1600" b="1" dirty="0" smtClean="0"/>
              <a:t>Community Engagement</a:t>
            </a:r>
          </a:p>
          <a:p>
            <a:r>
              <a:rPr lang="en-US" sz="1600" b="1" dirty="0"/>
              <a:t> </a:t>
            </a:r>
            <a:r>
              <a:rPr lang="en-US" sz="1600" b="1" dirty="0" smtClean="0"/>
              <a:t>              - </a:t>
            </a:r>
            <a:r>
              <a:rPr lang="en-US" sz="1600" b="1" i="1" dirty="0" smtClean="0"/>
              <a:t>Supported </a:t>
            </a:r>
            <a:r>
              <a:rPr lang="en-US" sz="1600" b="1" i="1" dirty="0"/>
              <a:t>various social initiatives and digital literacy </a:t>
            </a:r>
            <a:r>
              <a:rPr lang="en-US" sz="1600" b="1" i="1" dirty="0" smtClean="0"/>
              <a:t>programs.</a:t>
            </a:r>
            <a:endParaRPr lang="en-IN" sz="1600" b="1" i="1" dirty="0"/>
          </a:p>
        </p:txBody>
      </p:sp>
      <p:sp>
        <p:nvSpPr>
          <p:cNvPr id="5" name="Rounded Rectangle 4"/>
          <p:cNvSpPr/>
          <p:nvPr/>
        </p:nvSpPr>
        <p:spPr>
          <a:xfrm>
            <a:off x="611560" y="2555792"/>
            <a:ext cx="7992888" cy="1689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Strategic Partnerships: </a:t>
            </a:r>
          </a:p>
          <a:p>
            <a:pPr algn="ctr"/>
            <a:r>
              <a:rPr lang="en-US" sz="1600" b="1" dirty="0" smtClean="0"/>
              <a:t>   - </a:t>
            </a:r>
            <a:r>
              <a:rPr lang="en-US" sz="1600" b="1" i="1" dirty="0" smtClean="0"/>
              <a:t>Alliances </a:t>
            </a:r>
            <a:r>
              <a:rPr lang="en-US" sz="1600" b="1" i="1" dirty="0"/>
              <a:t>with regional and global players to tap into new markets.</a:t>
            </a:r>
            <a:endParaRPr lang="en-US" sz="1600" b="1" i="1" dirty="0" smtClean="0"/>
          </a:p>
          <a:p>
            <a:pPr algn="ctr"/>
            <a:r>
              <a:rPr lang="en-US" sz="1600" b="1" dirty="0" smtClean="0"/>
              <a:t>Investment in Emerging Technologies: </a:t>
            </a:r>
          </a:p>
          <a:p>
            <a:pPr algn="ctr"/>
            <a:r>
              <a:rPr lang="en-US" sz="1600" b="1" dirty="0" smtClean="0"/>
              <a:t>   - </a:t>
            </a:r>
            <a:r>
              <a:rPr lang="en-US" sz="1600" b="1" i="1" dirty="0" smtClean="0"/>
              <a:t>Explored </a:t>
            </a:r>
            <a:r>
              <a:rPr lang="en-US" sz="1600" b="1" i="1" dirty="0"/>
              <a:t>opportunities in areas like </a:t>
            </a:r>
            <a:r>
              <a:rPr lang="en-US" sz="1600" b="1" i="1" dirty="0" smtClean="0"/>
              <a:t>block chain </a:t>
            </a:r>
            <a:r>
              <a:rPr lang="en-US" sz="1600" b="1" i="1" dirty="0"/>
              <a:t>and Internet of Things (</a:t>
            </a:r>
            <a:r>
              <a:rPr lang="en-US" sz="1600" b="1" i="1" dirty="0" err="1"/>
              <a:t>IoT</a:t>
            </a:r>
            <a:r>
              <a:rPr lang="en-US" sz="1600" b="1" i="1" dirty="0"/>
              <a:t>).</a:t>
            </a:r>
            <a:endParaRPr lang="en-US" sz="1600" b="1" i="1" dirty="0" smtClean="0"/>
          </a:p>
          <a:p>
            <a:pPr algn="ctr"/>
            <a:r>
              <a:rPr lang="en-US" sz="1600" b="1" dirty="0" smtClean="0"/>
              <a:t>Brand Recognition: </a:t>
            </a:r>
          </a:p>
          <a:p>
            <a:pPr algn="ctr"/>
            <a:r>
              <a:rPr lang="en-US" sz="1600" b="1" dirty="0" smtClean="0"/>
              <a:t>   - </a:t>
            </a:r>
            <a:r>
              <a:rPr lang="en-US" sz="1600" b="1" i="1" dirty="0" smtClean="0"/>
              <a:t>Increased </a:t>
            </a:r>
            <a:r>
              <a:rPr lang="en-US" sz="1600" b="1" i="1" dirty="0"/>
              <a:t>STC's global brand presence and reputation</a:t>
            </a:r>
            <a:r>
              <a:rPr lang="en-US" sz="1600" b="1" i="1" dirty="0" smtClean="0"/>
              <a:t>.</a:t>
            </a:r>
          </a:p>
        </p:txBody>
      </p:sp>
      <p:sp>
        <p:nvSpPr>
          <p:cNvPr id="6" name="Rounded Rectangle 5"/>
          <p:cNvSpPr/>
          <p:nvPr/>
        </p:nvSpPr>
        <p:spPr>
          <a:xfrm>
            <a:off x="611560" y="4797152"/>
            <a:ext cx="7992888" cy="1800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Sustainability Efforts: </a:t>
            </a:r>
          </a:p>
          <a:p>
            <a:pPr algn="ctr"/>
            <a:r>
              <a:rPr lang="en-US" sz="1600" b="1" dirty="0"/>
              <a:t> </a:t>
            </a:r>
            <a:r>
              <a:rPr lang="en-US" sz="1600" b="1" dirty="0" smtClean="0"/>
              <a:t>  - </a:t>
            </a:r>
            <a:r>
              <a:rPr lang="en-US" sz="1600" b="1" i="1" dirty="0"/>
              <a:t>E</a:t>
            </a:r>
            <a:r>
              <a:rPr lang="en-US" sz="1600" b="1" i="1" dirty="0" smtClean="0"/>
              <a:t>nvironmental </a:t>
            </a:r>
            <a:r>
              <a:rPr lang="en-US" sz="1600" b="1" i="1" dirty="0"/>
              <a:t>initiatives like green data centers and solar power adoption.</a:t>
            </a:r>
            <a:endParaRPr lang="en-US" sz="1600" b="1" i="1" dirty="0" smtClean="0"/>
          </a:p>
          <a:p>
            <a:pPr algn="ctr"/>
            <a:r>
              <a:rPr lang="en-US" sz="1600" b="1" dirty="0" smtClean="0"/>
              <a:t>Human Capital Development: </a:t>
            </a:r>
          </a:p>
          <a:p>
            <a:pPr algn="ctr"/>
            <a:r>
              <a:rPr lang="en-US" sz="1600" b="1" dirty="0"/>
              <a:t> </a:t>
            </a:r>
            <a:r>
              <a:rPr lang="en-US" sz="1600" b="1" dirty="0" smtClean="0"/>
              <a:t>  - </a:t>
            </a:r>
            <a:r>
              <a:rPr lang="en-US" sz="1600" b="1" i="1" dirty="0" smtClean="0"/>
              <a:t>Invested </a:t>
            </a:r>
            <a:r>
              <a:rPr lang="en-US" sz="1600" b="1" i="1" dirty="0"/>
              <a:t>in employee training and talent acquisition programs</a:t>
            </a:r>
            <a:endParaRPr lang="en-US" sz="1600" b="1" i="1" dirty="0" smtClean="0"/>
          </a:p>
          <a:p>
            <a:pPr algn="ctr"/>
            <a:r>
              <a:rPr lang="en-US" sz="1600" b="1" dirty="0" smtClean="0"/>
              <a:t>Cyber security: </a:t>
            </a:r>
          </a:p>
          <a:p>
            <a:pPr algn="ctr"/>
            <a:r>
              <a:rPr lang="en-US" sz="1600" b="1" dirty="0"/>
              <a:t> </a:t>
            </a:r>
            <a:r>
              <a:rPr lang="en-US" sz="1600" b="1" dirty="0" smtClean="0"/>
              <a:t>  - </a:t>
            </a:r>
            <a:r>
              <a:rPr lang="en-US" sz="1600" b="1" i="1" dirty="0" smtClean="0"/>
              <a:t>Strengthened cyber security </a:t>
            </a:r>
            <a:r>
              <a:rPr lang="en-US" sz="1600" b="1" i="1" dirty="0"/>
              <a:t>infrastructure and awareness campaigns</a:t>
            </a:r>
            <a:r>
              <a:rPr lang="en-US" sz="1600" b="1" i="1" dirty="0" smtClean="0"/>
              <a:t>.</a:t>
            </a:r>
          </a:p>
        </p:txBody>
      </p:sp>
    </p:spTree>
    <p:extLst>
      <p:ext uri="{BB962C8B-B14F-4D97-AF65-F5344CB8AC3E}">
        <p14:creationId xmlns:p14="http://schemas.microsoft.com/office/powerpoint/2010/main" val="40207718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 y="476672"/>
            <a:ext cx="9144000" cy="536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89780" y="6192872"/>
            <a:ext cx="8964488" cy="307777"/>
          </a:xfrm>
          <a:prstGeom prst="rect">
            <a:avLst/>
          </a:prstGeom>
        </p:spPr>
        <p:txBody>
          <a:bodyPr wrap="square">
            <a:spAutoFit/>
          </a:bodyPr>
          <a:lstStyle/>
          <a:p>
            <a:pPr algn="ctr"/>
            <a:r>
              <a:rPr lang="en-IN" sz="1400" b="1" i="1" dirty="0" smtClean="0"/>
              <a:t>Reference: </a:t>
            </a:r>
            <a:r>
              <a:rPr lang="en-IN" sz="1400" b="1" dirty="0" smtClean="0">
                <a:hlinkClick r:id="rId3"/>
              </a:rPr>
              <a:t>https://www.stc.com.sa/content/dam/groupsites/en/pdf/stc-presentation-Q1-2022-NEW.pdf</a:t>
            </a:r>
            <a:r>
              <a:rPr lang="en-IN" sz="1400" b="1" dirty="0" smtClean="0"/>
              <a:t> </a:t>
            </a:r>
            <a:endParaRPr lang="en-IN" sz="1400" b="1" dirty="0"/>
          </a:p>
        </p:txBody>
      </p:sp>
    </p:spTree>
    <p:extLst>
      <p:ext uri="{BB962C8B-B14F-4D97-AF65-F5344CB8AC3E}">
        <p14:creationId xmlns:p14="http://schemas.microsoft.com/office/powerpoint/2010/main" val="36648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Thank You Card - Free Download on Freepi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1508" name="Picture 4" descr="Thank You Card - Free Download on Freepi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412776"/>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0911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Autofit/>
          </a:bodyPr>
          <a:lstStyle/>
          <a:p>
            <a:r>
              <a:rPr lang="en-US" sz="3200" b="1" u="sng" dirty="0" smtClean="0"/>
              <a:t>Segmentation</a:t>
            </a:r>
            <a:endParaRPr lang="en-IN" sz="3200" b="1" u="sng" dirty="0"/>
          </a:p>
        </p:txBody>
      </p:sp>
      <p:sp>
        <p:nvSpPr>
          <p:cNvPr id="3" name="Content Placeholder 2"/>
          <p:cNvSpPr>
            <a:spLocks noGrp="1"/>
          </p:cNvSpPr>
          <p:nvPr>
            <p:ph idx="1"/>
          </p:nvPr>
        </p:nvSpPr>
        <p:spPr>
          <a:xfrm>
            <a:off x="323528" y="908720"/>
            <a:ext cx="8712968" cy="5616624"/>
          </a:xfrm>
        </p:spPr>
        <p:txBody>
          <a:bodyPr/>
          <a:lstStyle/>
          <a:p>
            <a:pPr marL="0" indent="0">
              <a:buNone/>
            </a:pPr>
            <a:r>
              <a:rPr lang="en-US" sz="1800" dirty="0" smtClean="0"/>
              <a:t>The Saudi Arabia Telecom Market can be segmented based on the following,</a:t>
            </a:r>
          </a:p>
          <a:p>
            <a:pPr marL="0" indent="0" algn="ctr">
              <a:buNone/>
            </a:pPr>
            <a:r>
              <a:rPr lang="en-US" sz="1800" b="1" i="1" u="sng" dirty="0" smtClean="0"/>
              <a:t>Segment 1: Service Type</a:t>
            </a:r>
          </a:p>
          <a:p>
            <a:pPr marL="0" indent="0" algn="ctr">
              <a:buNone/>
            </a:pPr>
            <a:endParaRPr lang="en-US" sz="800" b="1" i="1" u="sng" dirty="0" smtClean="0"/>
          </a:p>
          <a:p>
            <a:pPr marL="0" indent="0">
              <a:buNone/>
            </a:pPr>
            <a:r>
              <a:rPr lang="en-US" sz="1600" dirty="0" smtClean="0"/>
              <a:t>         </a:t>
            </a:r>
            <a:r>
              <a:rPr lang="en-US" sz="1600" b="1" dirty="0" smtClean="0"/>
              <a:t>Mobile Services</a:t>
            </a:r>
            <a:r>
              <a:rPr lang="en-IN" sz="1600" b="1" dirty="0" smtClean="0"/>
              <a:t>                                   </a:t>
            </a:r>
            <a:r>
              <a:rPr lang="en-US" sz="1600" b="1" dirty="0" smtClean="0"/>
              <a:t>Fixed-Line Services</a:t>
            </a:r>
            <a:r>
              <a:rPr lang="en-IN" sz="1600" b="1" dirty="0" smtClean="0"/>
              <a:t>                                 </a:t>
            </a:r>
            <a:r>
              <a:rPr lang="en-US" sz="1600" b="1" dirty="0" smtClean="0"/>
              <a:t>Internet </a:t>
            </a:r>
            <a:r>
              <a:rPr lang="en-US" sz="1600" b="1" dirty="0"/>
              <a:t>Services</a:t>
            </a:r>
            <a:endParaRPr lang="en-IN" sz="1600" b="1" dirty="0"/>
          </a:p>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smtClean="0"/>
          </a:p>
          <a:p>
            <a:pPr marL="0" indent="0">
              <a:buNone/>
            </a:pPr>
            <a:r>
              <a:rPr lang="en-US" sz="1800" dirty="0"/>
              <a:t> </a:t>
            </a:r>
            <a:r>
              <a:rPr lang="en-US" sz="1800" dirty="0" smtClean="0"/>
              <a:t>                             </a:t>
            </a:r>
            <a:r>
              <a:rPr lang="en-US" sz="1600" b="1" dirty="0" smtClean="0"/>
              <a:t>Digital Services</a:t>
            </a:r>
            <a:r>
              <a:rPr lang="en-IN" sz="1600" b="1" dirty="0" smtClean="0"/>
              <a:t>                                                   </a:t>
            </a:r>
            <a:r>
              <a:rPr lang="en-US" sz="1600" b="1" dirty="0" smtClean="0"/>
              <a:t>Managed </a:t>
            </a:r>
            <a:r>
              <a:rPr lang="en-US" sz="1600" b="1" dirty="0"/>
              <a:t>Services</a:t>
            </a:r>
          </a:p>
          <a:p>
            <a:pPr marL="0" indent="0">
              <a:buNone/>
            </a:pPr>
            <a:endParaRPr lang="en-US" sz="1800" dirty="0" smtClean="0"/>
          </a:p>
          <a:p>
            <a:pPr marL="0" indent="0">
              <a:buNone/>
            </a:pPr>
            <a:endParaRPr lang="en-US" sz="1800" dirty="0" smtClean="0"/>
          </a:p>
          <a:p>
            <a:pPr>
              <a:buFont typeface="Arial" pitchFamily="34" charset="0"/>
              <a:buAutoNum type="arabicPeriod"/>
            </a:pPr>
            <a:endParaRPr lang="en-IN" sz="1800" dirty="0"/>
          </a:p>
          <a:p>
            <a:pPr>
              <a:buAutoNum type="arabicPeriod"/>
            </a:pPr>
            <a:endParaRPr lang="en-IN" sz="1800" dirty="0"/>
          </a:p>
          <a:p>
            <a:pPr marL="0" indent="0">
              <a:buNone/>
            </a:pPr>
            <a:endParaRPr lang="en-US" dirty="0" smtClean="0"/>
          </a:p>
          <a:p>
            <a:pPr marL="0" indent="0">
              <a:buNone/>
            </a:pPr>
            <a:endParaRPr lang="en-IN" sz="14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3" y="2027870"/>
            <a:ext cx="2487305" cy="15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2" y="2027870"/>
            <a:ext cx="2366397" cy="1558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8184" y="2027870"/>
            <a:ext cx="2617326" cy="1594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3608" y="4365104"/>
            <a:ext cx="3184429" cy="1994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4088" y="4365104"/>
            <a:ext cx="2172759" cy="1993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8390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116632"/>
            <a:ext cx="8640960" cy="6408712"/>
          </a:xfrm>
        </p:spPr>
        <p:txBody>
          <a:bodyPr/>
          <a:lstStyle/>
          <a:p>
            <a:pPr marL="0" indent="0" algn="ctr">
              <a:buNone/>
            </a:pPr>
            <a:r>
              <a:rPr lang="en-US" sz="1800" b="1" i="1" u="sng" dirty="0" smtClean="0"/>
              <a:t>Segment 2: </a:t>
            </a:r>
            <a:r>
              <a:rPr lang="en-US" sz="1800" b="1" i="1" u="sng" dirty="0"/>
              <a:t>Consumer </a:t>
            </a:r>
            <a:r>
              <a:rPr lang="en-US" sz="1800" b="1" i="1" u="sng" dirty="0" smtClean="0"/>
              <a:t>Type</a:t>
            </a:r>
            <a:endParaRPr lang="en-IN" sz="1800" dirty="0" smtClean="0"/>
          </a:p>
          <a:p>
            <a:pPr marL="0" indent="0">
              <a:buNone/>
            </a:pPr>
            <a:r>
              <a:rPr lang="en-IN" sz="1800" dirty="0"/>
              <a:t> </a:t>
            </a:r>
            <a:r>
              <a:rPr lang="en-IN" sz="1800" dirty="0" smtClean="0"/>
              <a:t>                   </a:t>
            </a:r>
            <a:r>
              <a:rPr lang="en-US" sz="1600" b="1" dirty="0" smtClean="0"/>
              <a:t>Individual Consumers</a:t>
            </a:r>
            <a:r>
              <a:rPr lang="en-IN" sz="1600" b="1" dirty="0" smtClean="0"/>
              <a:t>                                           </a:t>
            </a:r>
            <a:r>
              <a:rPr lang="en-US" sz="1600" b="1" dirty="0" smtClean="0"/>
              <a:t>Business Consumers</a:t>
            </a:r>
            <a:endParaRPr lang="en-IN" sz="1600" b="1" dirty="0"/>
          </a:p>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a:p>
          <a:p>
            <a:pPr marL="0" indent="0">
              <a:buNone/>
            </a:pPr>
            <a:endParaRPr lang="en-US" sz="1800" dirty="0" smtClean="0"/>
          </a:p>
          <a:p>
            <a:pPr marL="0" indent="0" algn="ctr">
              <a:buNone/>
            </a:pPr>
            <a:endParaRPr lang="en-US" sz="800" b="1" i="1" u="sng" dirty="0" smtClean="0"/>
          </a:p>
          <a:p>
            <a:pPr marL="0" indent="0" algn="ctr">
              <a:buNone/>
            </a:pPr>
            <a:r>
              <a:rPr lang="en-US" sz="1800" b="1" i="1" u="sng" dirty="0" smtClean="0"/>
              <a:t>Segment </a:t>
            </a:r>
            <a:r>
              <a:rPr lang="en-US" sz="1800" b="1" i="1" u="sng" dirty="0"/>
              <a:t>3: Technology</a:t>
            </a:r>
          </a:p>
          <a:p>
            <a:pPr marL="0" indent="0">
              <a:buNone/>
            </a:pPr>
            <a:r>
              <a:rPr lang="en-US" sz="1800" dirty="0" smtClean="0"/>
              <a:t>           </a:t>
            </a:r>
            <a:r>
              <a:rPr lang="en-US" sz="1600" b="1" dirty="0" smtClean="0"/>
              <a:t>4G/LTE </a:t>
            </a:r>
            <a:r>
              <a:rPr lang="en-US" sz="1800" dirty="0" smtClean="0"/>
              <a:t>                                          </a:t>
            </a:r>
            <a:r>
              <a:rPr lang="en-US" sz="1600" b="1" dirty="0" smtClean="0"/>
              <a:t>Fiber Optics                                            Wi-Fi/Wireless</a:t>
            </a:r>
            <a:endParaRPr lang="en-IN" sz="1600" b="1" dirty="0" smtClean="0"/>
          </a:p>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a:p>
          <a:p>
            <a:pPr marL="0" indent="0">
              <a:buNone/>
            </a:pPr>
            <a:endParaRPr lang="en-US" sz="1800" dirty="0" smtClean="0"/>
          </a:p>
          <a:p>
            <a:pPr marL="0" indent="0">
              <a:buNone/>
            </a:pPr>
            <a:r>
              <a:rPr lang="en-US" sz="1600" dirty="0" smtClean="0"/>
              <a:t>                                                                  </a:t>
            </a:r>
            <a:r>
              <a:rPr lang="en-US" sz="1600" b="1" dirty="0" smtClean="0"/>
              <a:t>Satellite </a:t>
            </a:r>
            <a:r>
              <a:rPr lang="en-US" sz="1600" b="1" dirty="0"/>
              <a:t>Communication</a:t>
            </a:r>
            <a:endParaRPr lang="en-IN" sz="1600" b="1" dirty="0"/>
          </a:p>
          <a:p>
            <a:pPr marL="0" indent="0">
              <a:buNone/>
            </a:pPr>
            <a:endParaRPr lang="en-IN"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774183"/>
            <a:ext cx="2376264" cy="1708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6559" y="836712"/>
            <a:ext cx="2759757" cy="1645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907" y="3284984"/>
            <a:ext cx="2180242" cy="1440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824" y="3248980"/>
            <a:ext cx="2738636" cy="1512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0192" y="3302113"/>
            <a:ext cx="2232248" cy="1423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7042" y="5229200"/>
            <a:ext cx="1800200" cy="1480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5169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16632"/>
            <a:ext cx="8928992" cy="6624736"/>
          </a:xfrm>
        </p:spPr>
        <p:txBody>
          <a:bodyPr/>
          <a:lstStyle/>
          <a:p>
            <a:pPr marL="0" indent="0" algn="ctr">
              <a:buNone/>
            </a:pPr>
            <a:r>
              <a:rPr lang="en-US" sz="1800" b="1" i="1" u="sng" dirty="0" smtClean="0"/>
              <a:t>Segment 4: Industry Verticals</a:t>
            </a:r>
            <a:endParaRPr lang="en-US" sz="1800" b="1" i="1" u="sng" dirty="0"/>
          </a:p>
          <a:p>
            <a:pPr marL="0" indent="0">
              <a:buNone/>
            </a:pPr>
            <a:endParaRPr lang="en-US" sz="1800" dirty="0" smtClean="0"/>
          </a:p>
          <a:p>
            <a:pPr marL="0" indent="0">
              <a:buNone/>
            </a:pPr>
            <a:r>
              <a:rPr lang="en-US" sz="1800" dirty="0" smtClean="0"/>
              <a:t>             </a:t>
            </a:r>
            <a:r>
              <a:rPr lang="en-US" sz="1600" b="1" dirty="0" smtClean="0"/>
              <a:t>Healthcare</a:t>
            </a:r>
            <a:r>
              <a:rPr lang="en-IN" sz="1600" b="1" dirty="0" smtClean="0"/>
              <a:t>  </a:t>
            </a:r>
            <a:r>
              <a:rPr lang="en-IN" sz="1800" b="1" dirty="0" smtClean="0"/>
              <a:t>                                    </a:t>
            </a:r>
            <a:r>
              <a:rPr lang="en-US" sz="1600" b="1" dirty="0" smtClean="0"/>
              <a:t>Education</a:t>
            </a:r>
            <a:r>
              <a:rPr lang="en-IN" sz="1600" b="1" dirty="0" smtClean="0"/>
              <a:t>                                     </a:t>
            </a:r>
            <a:r>
              <a:rPr lang="en-US" sz="1600" b="1" dirty="0" smtClean="0"/>
              <a:t>Banking </a:t>
            </a:r>
            <a:r>
              <a:rPr lang="en-US" sz="1600" b="1" dirty="0"/>
              <a:t>and Finance</a:t>
            </a:r>
            <a:endParaRPr lang="en-IN" sz="1600" b="1" dirty="0"/>
          </a:p>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smtClean="0"/>
          </a:p>
          <a:p>
            <a:pPr marL="0" indent="0">
              <a:buNone/>
            </a:pPr>
            <a:endParaRPr lang="en-US" sz="800" dirty="0" smtClean="0"/>
          </a:p>
          <a:p>
            <a:pPr marL="0" indent="0">
              <a:buNone/>
            </a:pPr>
            <a:r>
              <a:rPr lang="en-US" sz="1800" dirty="0" smtClean="0"/>
              <a:t>                              </a:t>
            </a:r>
            <a:r>
              <a:rPr lang="en-US" sz="1600" b="1" dirty="0"/>
              <a:t>Retail and E-commerce</a:t>
            </a:r>
            <a:r>
              <a:rPr lang="en-IN" sz="1600" b="1" dirty="0"/>
              <a:t>                                   </a:t>
            </a:r>
            <a:r>
              <a:rPr lang="en-IN" sz="1600" b="1" dirty="0" smtClean="0"/>
              <a:t>           </a:t>
            </a:r>
            <a:r>
              <a:rPr lang="en-US" sz="1600" b="1" dirty="0" smtClean="0"/>
              <a:t>Manufacturing</a:t>
            </a:r>
            <a:endParaRPr lang="en-IN" sz="1600" b="1" dirty="0"/>
          </a:p>
          <a:p>
            <a:pPr marL="0" indent="0">
              <a:buNone/>
            </a:pPr>
            <a:endParaRPr lang="en-IN" sz="1800" dirty="0"/>
          </a:p>
          <a:p>
            <a:pPr marL="0" indent="0">
              <a:buNone/>
            </a:pPr>
            <a:endParaRPr lang="en-IN" sz="1800" dirty="0" smtClean="0"/>
          </a:p>
          <a:p>
            <a:pPr marL="0" indent="0">
              <a:buNone/>
            </a:pPr>
            <a:endParaRPr lang="en-IN" sz="1800" dirty="0"/>
          </a:p>
          <a:p>
            <a:pPr marL="0" indent="0">
              <a:buNone/>
            </a:pPr>
            <a:endParaRPr lang="en-IN" sz="1800" dirty="0" smtClean="0"/>
          </a:p>
          <a:p>
            <a:pPr marL="0" indent="0">
              <a:buNone/>
            </a:pPr>
            <a:endParaRPr lang="en-IN" sz="1800" dirty="0"/>
          </a:p>
          <a:p>
            <a:pPr marL="0" indent="0">
              <a:buNone/>
            </a:pPr>
            <a:r>
              <a:rPr lang="en-US" sz="1800" b="1" dirty="0" smtClean="0"/>
              <a:t>                         </a:t>
            </a:r>
            <a:r>
              <a:rPr lang="en-US" sz="1600" b="1" dirty="0" smtClean="0"/>
              <a:t>Transportation </a:t>
            </a:r>
            <a:r>
              <a:rPr lang="en-US" sz="1600" b="1" dirty="0"/>
              <a:t>and Logistics                      </a:t>
            </a:r>
            <a:r>
              <a:rPr lang="en-US" sz="1600" b="1" dirty="0" smtClean="0"/>
              <a:t>            Government </a:t>
            </a:r>
            <a:r>
              <a:rPr lang="en-US" sz="1600" b="1" dirty="0"/>
              <a:t>and Public Sector</a:t>
            </a:r>
            <a:endParaRPr lang="en-IN" sz="1600" b="1" dirty="0"/>
          </a:p>
          <a:p>
            <a:pPr marL="0" indent="0">
              <a:buNone/>
            </a:pPr>
            <a:endParaRPr lang="en-US" sz="1800" dirty="0" smtClean="0"/>
          </a:p>
          <a:p>
            <a:pPr marL="0" indent="0">
              <a:buNone/>
            </a:pPr>
            <a:endParaRPr lang="en-US" sz="1800" dirty="0" smtClean="0"/>
          </a:p>
          <a:p>
            <a:pPr>
              <a:buFont typeface="Arial" pitchFamily="34" charset="0"/>
              <a:buAutoNum type="arabicPeriod"/>
            </a:pPr>
            <a:endParaRPr lang="en-IN" sz="1800" dirty="0"/>
          </a:p>
          <a:p>
            <a:pPr>
              <a:buAutoNum type="arabicPeriod"/>
            </a:pPr>
            <a:endParaRPr lang="en-IN" sz="1800" dirty="0"/>
          </a:p>
          <a:p>
            <a:pPr marL="0" indent="0">
              <a:buNone/>
            </a:pPr>
            <a:endParaRPr lang="en-IN"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984" y="1124744"/>
            <a:ext cx="2448272" cy="1316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1124744"/>
            <a:ext cx="2304256" cy="1316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0151" y="1124744"/>
            <a:ext cx="2520281" cy="134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5120" y="2924944"/>
            <a:ext cx="2736304" cy="153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2080" y="2899162"/>
            <a:ext cx="2376264" cy="1584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4"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5616" y="4941168"/>
            <a:ext cx="3295650"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5"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70512" y="4941167"/>
            <a:ext cx="3029880" cy="1617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0588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61602"/>
            <a:ext cx="8928992" cy="4591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07504" y="4679392"/>
            <a:ext cx="4464496" cy="1800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u="sng" dirty="0" smtClean="0"/>
              <a:t>Saudi Telecom Company </a:t>
            </a:r>
            <a:r>
              <a:rPr lang="en-US" sz="1600" b="1" i="1" u="sng" dirty="0" smtClean="0"/>
              <a:t>Pros</a:t>
            </a:r>
          </a:p>
          <a:p>
            <a:r>
              <a:rPr lang="en-US" dirty="0" smtClean="0"/>
              <a:t/>
            </a:r>
            <a:br>
              <a:rPr lang="en-US" dirty="0" smtClean="0"/>
            </a:br>
            <a:r>
              <a:rPr lang="en-US" sz="1600" b="1" dirty="0" smtClean="0">
                <a:solidFill>
                  <a:schemeClr val="bg1"/>
                </a:solidFill>
              </a:rPr>
              <a:t>Vast Reach – </a:t>
            </a:r>
            <a:r>
              <a:rPr lang="en-US" sz="1600" b="1" i="1" dirty="0" smtClean="0">
                <a:solidFill>
                  <a:schemeClr val="bg1"/>
                </a:solidFill>
              </a:rPr>
              <a:t>Offering extensive coverage.</a:t>
            </a:r>
            <a:r>
              <a:rPr lang="en-US" sz="1600" b="1" dirty="0" smtClean="0">
                <a:solidFill>
                  <a:schemeClr val="bg1"/>
                </a:solidFill>
              </a:rPr>
              <a:t/>
            </a:r>
            <a:br>
              <a:rPr lang="en-US" sz="1600" b="1" dirty="0" smtClean="0">
                <a:solidFill>
                  <a:schemeClr val="bg1"/>
                </a:solidFill>
              </a:rPr>
            </a:br>
            <a:r>
              <a:rPr lang="en-US" sz="1600" b="1" dirty="0" smtClean="0">
                <a:solidFill>
                  <a:schemeClr val="bg1"/>
                </a:solidFill>
              </a:rPr>
              <a:t>Diverse Services – </a:t>
            </a:r>
            <a:r>
              <a:rPr lang="en-US" sz="1600" b="1" i="1" dirty="0" smtClean="0">
                <a:solidFill>
                  <a:schemeClr val="bg1"/>
                </a:solidFill>
              </a:rPr>
              <a:t>Wide array of services.</a:t>
            </a:r>
            <a:r>
              <a:rPr lang="en-US" sz="1600" b="1" dirty="0" smtClean="0">
                <a:solidFill>
                  <a:schemeClr val="bg1"/>
                </a:solidFill>
              </a:rPr>
              <a:t/>
            </a:r>
            <a:br>
              <a:rPr lang="en-US" sz="1600" b="1" dirty="0" smtClean="0">
                <a:solidFill>
                  <a:schemeClr val="bg1"/>
                </a:solidFill>
              </a:rPr>
            </a:br>
            <a:r>
              <a:rPr lang="en-US" sz="1600" b="1" dirty="0" smtClean="0">
                <a:solidFill>
                  <a:schemeClr val="bg1"/>
                </a:solidFill>
              </a:rPr>
              <a:t>Innovation – </a:t>
            </a:r>
            <a:r>
              <a:rPr lang="en-US" sz="1600" b="1" i="1" dirty="0" smtClean="0">
                <a:solidFill>
                  <a:schemeClr val="bg1"/>
                </a:solidFill>
              </a:rPr>
              <a:t>Investing in technical advancements.</a:t>
            </a:r>
            <a:endParaRPr lang="en-IN" sz="1600" b="1" i="1" dirty="0">
              <a:solidFill>
                <a:schemeClr val="bg1"/>
              </a:solidFill>
            </a:endParaRPr>
          </a:p>
        </p:txBody>
      </p:sp>
      <p:sp>
        <p:nvSpPr>
          <p:cNvPr id="5" name="Rectangle 4"/>
          <p:cNvSpPr/>
          <p:nvPr/>
        </p:nvSpPr>
        <p:spPr>
          <a:xfrm>
            <a:off x="4705680" y="4679392"/>
            <a:ext cx="4330816" cy="18002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u="sng" dirty="0" smtClean="0"/>
              <a:t>Saudi Telecom Company </a:t>
            </a:r>
            <a:r>
              <a:rPr lang="en-US" sz="1600" b="1" i="1" u="sng" dirty="0" smtClean="0"/>
              <a:t>Cons</a:t>
            </a:r>
          </a:p>
          <a:p>
            <a:r>
              <a:rPr lang="en-US" sz="1600" b="1" dirty="0" smtClean="0"/>
              <a:t/>
            </a:r>
            <a:br>
              <a:rPr lang="en-US" sz="1600" b="1" dirty="0" smtClean="0"/>
            </a:br>
            <a:r>
              <a:rPr lang="en-US" sz="1600" b="1" dirty="0" smtClean="0"/>
              <a:t>Regulatory Environment – </a:t>
            </a:r>
            <a:r>
              <a:rPr lang="en-US" sz="1600" b="1" i="1" dirty="0" smtClean="0"/>
              <a:t>Policies affecting pricing.</a:t>
            </a:r>
          </a:p>
          <a:p>
            <a:r>
              <a:rPr lang="en-US" sz="1600" b="1" dirty="0" smtClean="0"/>
              <a:t>Competition – </a:t>
            </a:r>
            <a:r>
              <a:rPr lang="en-US" sz="1600" b="1" i="1" dirty="0" smtClean="0"/>
              <a:t>From other key players in the market.</a:t>
            </a:r>
            <a:endParaRPr lang="en-IN" sz="1600" b="1" i="1" dirty="0"/>
          </a:p>
        </p:txBody>
      </p:sp>
      <p:sp>
        <p:nvSpPr>
          <p:cNvPr id="4" name="Right Arrow 3"/>
          <p:cNvSpPr/>
          <p:nvPr/>
        </p:nvSpPr>
        <p:spPr>
          <a:xfrm>
            <a:off x="2195736" y="548680"/>
            <a:ext cx="6480720" cy="792088"/>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dirty="0" smtClean="0"/>
              <a:t>To enhance connectivity and providing cutting edge technology</a:t>
            </a:r>
            <a:endParaRPr lang="en-IN" sz="1600" b="1" i="1" dirty="0"/>
          </a:p>
        </p:txBody>
      </p:sp>
    </p:spTree>
    <p:extLst>
      <p:ext uri="{BB962C8B-B14F-4D97-AF65-F5344CB8AC3E}">
        <p14:creationId xmlns:p14="http://schemas.microsoft.com/office/powerpoint/2010/main" val="168090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32" y="332656"/>
            <a:ext cx="8915739"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53240" y="5943582"/>
            <a:ext cx="8771248" cy="307777"/>
          </a:xfrm>
          <a:prstGeom prst="rect">
            <a:avLst/>
          </a:prstGeom>
        </p:spPr>
        <p:txBody>
          <a:bodyPr wrap="square">
            <a:spAutoFit/>
          </a:bodyPr>
          <a:lstStyle/>
          <a:p>
            <a:pPr algn="ctr"/>
            <a:r>
              <a:rPr lang="en-IN" sz="1400" b="1" i="1" dirty="0" smtClean="0"/>
              <a:t>Reference: </a:t>
            </a:r>
            <a:r>
              <a:rPr lang="en-IN" sz="1400" b="1" dirty="0" smtClean="0">
                <a:hlinkClick r:id="rId3"/>
              </a:rPr>
              <a:t>https://www.stc.com.sa/content/dam/groupsites/en/pdf/EarningsPresentationQ2-2022En.pdf</a:t>
            </a:r>
            <a:r>
              <a:rPr lang="en-IN" sz="1400" b="1" dirty="0" smtClean="0"/>
              <a:t> </a:t>
            </a:r>
            <a:endParaRPr lang="en-IN" sz="1400" b="1" dirty="0"/>
          </a:p>
        </p:txBody>
      </p:sp>
    </p:spTree>
    <p:extLst>
      <p:ext uri="{BB962C8B-B14F-4D97-AF65-F5344CB8AC3E}">
        <p14:creationId xmlns:p14="http://schemas.microsoft.com/office/powerpoint/2010/main" val="3012711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7504" y="116633"/>
            <a:ext cx="8928992" cy="576063"/>
          </a:xfrm>
        </p:spPr>
        <p:txBody>
          <a:bodyPr>
            <a:normAutofit fontScale="90000"/>
          </a:bodyPr>
          <a:lstStyle/>
          <a:p>
            <a:r>
              <a:rPr lang="en-US" sz="3600" b="1" u="sng" dirty="0" smtClean="0"/>
              <a:t>Market Overview</a:t>
            </a:r>
            <a:endParaRPr lang="en-IN" sz="3600" b="1" u="sng" dirty="0"/>
          </a:p>
        </p:txBody>
      </p:sp>
      <p:sp>
        <p:nvSpPr>
          <p:cNvPr id="3" name="Subtitle 2"/>
          <p:cNvSpPr>
            <a:spLocks noGrp="1"/>
          </p:cNvSpPr>
          <p:nvPr>
            <p:ph type="subTitle" idx="1"/>
          </p:nvPr>
        </p:nvSpPr>
        <p:spPr>
          <a:xfrm>
            <a:off x="251520" y="692696"/>
            <a:ext cx="8640960" cy="6120680"/>
          </a:xfrm>
        </p:spPr>
        <p:txBody>
          <a:bodyPr>
            <a:normAutofit/>
          </a:bodyPr>
          <a:lstStyle/>
          <a:p>
            <a:pPr marL="285750" indent="-285750" algn="l">
              <a:buFont typeface="Arial" pitchFamily="34" charset="0"/>
              <a:buChar char="•"/>
            </a:pPr>
            <a:r>
              <a:rPr lang="en-US" sz="1800" b="1" dirty="0">
                <a:solidFill>
                  <a:schemeClr val="tx1"/>
                </a:solidFill>
              </a:rPr>
              <a:t>Saudi Telecom </a:t>
            </a:r>
            <a:r>
              <a:rPr lang="en-US" sz="1800" b="1" dirty="0" smtClean="0">
                <a:solidFill>
                  <a:schemeClr val="tx1"/>
                </a:solidFill>
              </a:rPr>
              <a:t>Company (STC) </a:t>
            </a:r>
          </a:p>
          <a:p>
            <a:pPr marL="285750" indent="-285750" algn="l">
              <a:buFont typeface="Arial" pitchFamily="34" charset="0"/>
              <a:buChar char="•"/>
            </a:pPr>
            <a:endParaRPr lang="en-US" sz="1800" dirty="0">
              <a:solidFill>
                <a:schemeClr val="tx1"/>
              </a:solidFill>
            </a:endParaRPr>
          </a:p>
          <a:p>
            <a:pPr marL="285750" indent="-285750" algn="l">
              <a:buFont typeface="Arial" pitchFamily="34" charset="0"/>
              <a:buChar char="•"/>
            </a:pPr>
            <a:endParaRPr lang="en-US" sz="1800" dirty="0" smtClean="0">
              <a:solidFill>
                <a:schemeClr val="tx1"/>
              </a:solidFill>
            </a:endParaRPr>
          </a:p>
          <a:p>
            <a:pPr algn="l"/>
            <a:endParaRPr lang="en-US" sz="1800" dirty="0">
              <a:solidFill>
                <a:schemeClr val="tx1"/>
              </a:solidFill>
            </a:endParaRPr>
          </a:p>
          <a:p>
            <a:pPr algn="l"/>
            <a:endParaRPr lang="en-US" sz="800" dirty="0">
              <a:solidFill>
                <a:schemeClr val="tx1"/>
              </a:solidFill>
            </a:endParaRPr>
          </a:p>
          <a:p>
            <a:pPr marL="285750" indent="-285750" algn="l">
              <a:buFont typeface="Arial" pitchFamily="34" charset="0"/>
              <a:buChar char="•"/>
            </a:pPr>
            <a:r>
              <a:rPr lang="en-US" sz="1800" b="1" dirty="0" smtClean="0">
                <a:solidFill>
                  <a:schemeClr val="tx1"/>
                </a:solidFill>
              </a:rPr>
              <a:t>Who are they?</a:t>
            </a:r>
          </a:p>
          <a:p>
            <a:pPr marL="285750" indent="-285750" algn="l">
              <a:buFont typeface="Arial" pitchFamily="34" charset="0"/>
              <a:buChar char="•"/>
            </a:pPr>
            <a:endParaRPr lang="en-US" sz="1800" dirty="0">
              <a:solidFill>
                <a:schemeClr val="tx1"/>
              </a:solidFill>
            </a:endParaRPr>
          </a:p>
          <a:p>
            <a:pPr marL="285750" indent="-285750" algn="l">
              <a:buFont typeface="Arial" pitchFamily="34" charset="0"/>
              <a:buChar char="•"/>
            </a:pPr>
            <a:endParaRPr lang="en-US" sz="1800" dirty="0" smtClean="0">
              <a:solidFill>
                <a:schemeClr val="tx1"/>
              </a:solidFill>
            </a:endParaRPr>
          </a:p>
          <a:p>
            <a:pPr marL="285750" indent="-285750" algn="l">
              <a:buFont typeface="Arial" pitchFamily="34" charset="0"/>
              <a:buChar char="•"/>
            </a:pPr>
            <a:endParaRPr lang="en-US" sz="1800" dirty="0" smtClean="0">
              <a:solidFill>
                <a:schemeClr val="tx1"/>
              </a:solidFill>
            </a:endParaRPr>
          </a:p>
          <a:p>
            <a:pPr algn="l"/>
            <a:endParaRPr lang="en-US" sz="1800" dirty="0">
              <a:solidFill>
                <a:schemeClr val="tx1"/>
              </a:solidFill>
            </a:endParaRPr>
          </a:p>
          <a:p>
            <a:pPr marL="285750" indent="-285750" algn="l">
              <a:buFont typeface="Arial" pitchFamily="34" charset="0"/>
              <a:buChar char="•"/>
            </a:pPr>
            <a:r>
              <a:rPr lang="en-US" sz="1800" b="1" dirty="0" smtClean="0">
                <a:solidFill>
                  <a:schemeClr val="tx1"/>
                </a:solidFill>
              </a:rPr>
              <a:t>What do they commit? </a:t>
            </a:r>
          </a:p>
          <a:p>
            <a:pPr marL="285750" indent="-285750" algn="l">
              <a:buFont typeface="Arial" pitchFamily="34" charset="0"/>
              <a:buChar char="•"/>
            </a:pPr>
            <a:endParaRPr lang="en-US" sz="1800" dirty="0" smtClean="0">
              <a:solidFill>
                <a:schemeClr val="tx1"/>
              </a:solidFill>
            </a:endParaRPr>
          </a:p>
          <a:p>
            <a:pPr marL="285750" indent="-285750" algn="l">
              <a:buFont typeface="Arial" pitchFamily="34" charset="0"/>
              <a:buChar char="•"/>
            </a:pPr>
            <a:endParaRPr lang="en-US" sz="1800" dirty="0">
              <a:solidFill>
                <a:schemeClr val="tx1"/>
              </a:solidFill>
            </a:endParaRPr>
          </a:p>
          <a:p>
            <a:pPr marL="285750" indent="-285750" algn="l">
              <a:buFont typeface="Arial" pitchFamily="34" charset="0"/>
              <a:buChar char="•"/>
            </a:pPr>
            <a:endParaRPr lang="en-US" sz="1800" dirty="0" smtClean="0">
              <a:solidFill>
                <a:schemeClr val="tx1"/>
              </a:solidFill>
            </a:endParaRPr>
          </a:p>
          <a:p>
            <a:pPr marL="285750" indent="-285750" algn="l">
              <a:buFont typeface="Arial" pitchFamily="34" charset="0"/>
              <a:buChar char="•"/>
            </a:pPr>
            <a:endParaRPr lang="en-US" sz="800" dirty="0" smtClean="0">
              <a:solidFill>
                <a:schemeClr val="tx1"/>
              </a:solidFill>
            </a:endParaRPr>
          </a:p>
          <a:p>
            <a:pPr marL="285750" indent="-285750" algn="l">
              <a:buFont typeface="Arial" pitchFamily="34" charset="0"/>
              <a:buChar char="•"/>
            </a:pPr>
            <a:r>
              <a:rPr lang="en-US" sz="1800" b="1" dirty="0" smtClean="0">
                <a:solidFill>
                  <a:schemeClr val="tx1"/>
                </a:solidFill>
              </a:rPr>
              <a:t>Whom do they empower? </a:t>
            </a:r>
          </a:p>
          <a:p>
            <a:pPr algn="l"/>
            <a:endParaRPr lang="en-IN" sz="1800" dirty="0">
              <a:solidFill>
                <a:schemeClr val="tx1"/>
              </a:solidFill>
            </a:endParaRPr>
          </a:p>
        </p:txBody>
      </p:sp>
      <p:sp>
        <p:nvSpPr>
          <p:cNvPr id="4" name="Rounded Rectangle 3"/>
          <p:cNvSpPr/>
          <p:nvPr/>
        </p:nvSpPr>
        <p:spPr>
          <a:xfrm>
            <a:off x="634424" y="1052736"/>
            <a:ext cx="8208912" cy="1080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itchFamily="34" charset="0"/>
              <a:buChar char="•"/>
            </a:pPr>
            <a:r>
              <a:rPr lang="en-US" sz="1600" b="1" i="1" dirty="0" smtClean="0">
                <a:solidFill>
                  <a:schemeClr val="bg1"/>
                </a:solidFill>
              </a:rPr>
              <a:t>A </a:t>
            </a:r>
            <a:r>
              <a:rPr lang="en-US" sz="1600" b="1" i="1" dirty="0">
                <a:solidFill>
                  <a:schemeClr val="bg1"/>
                </a:solidFill>
              </a:rPr>
              <a:t>leading telecommunications provider in Saudi Arabia and the Middle </a:t>
            </a:r>
            <a:r>
              <a:rPr lang="en-US" sz="1600" b="1" i="1" dirty="0" smtClean="0">
                <a:solidFill>
                  <a:schemeClr val="bg1"/>
                </a:solidFill>
              </a:rPr>
              <a:t>East.</a:t>
            </a:r>
          </a:p>
          <a:p>
            <a:pPr marL="285750" indent="-285750">
              <a:buFont typeface="Arial" pitchFamily="34" charset="0"/>
              <a:buChar char="•"/>
            </a:pPr>
            <a:r>
              <a:rPr lang="en-US" sz="1600" b="1" i="1" dirty="0" smtClean="0">
                <a:solidFill>
                  <a:schemeClr val="bg1"/>
                </a:solidFill>
              </a:rPr>
              <a:t>Established in 1998.</a:t>
            </a:r>
          </a:p>
          <a:p>
            <a:pPr marL="285750" indent="-285750">
              <a:buFont typeface="Arial" pitchFamily="34" charset="0"/>
              <a:buChar char="•"/>
            </a:pPr>
            <a:r>
              <a:rPr lang="en-US" sz="1600" b="1" i="1" dirty="0" smtClean="0">
                <a:solidFill>
                  <a:schemeClr val="bg1"/>
                </a:solidFill>
              </a:rPr>
              <a:t>Transitioned </a:t>
            </a:r>
            <a:r>
              <a:rPr lang="en-US" sz="1600" b="1" i="1" dirty="0">
                <a:solidFill>
                  <a:schemeClr val="bg1"/>
                </a:solidFill>
              </a:rPr>
              <a:t>from a government run entity to a business </a:t>
            </a:r>
            <a:r>
              <a:rPr lang="en-US" sz="1600" b="1" i="1" dirty="0" smtClean="0">
                <a:solidFill>
                  <a:schemeClr val="bg1"/>
                </a:solidFill>
              </a:rPr>
              <a:t>competing open market.</a:t>
            </a:r>
            <a:endParaRPr lang="en-IN" sz="1600" b="1" i="1" dirty="0">
              <a:solidFill>
                <a:schemeClr val="bg1"/>
              </a:solidFill>
            </a:endParaRPr>
          </a:p>
        </p:txBody>
      </p:sp>
      <p:sp>
        <p:nvSpPr>
          <p:cNvPr id="5" name="Rounded Rectangle 4"/>
          <p:cNvSpPr/>
          <p:nvPr/>
        </p:nvSpPr>
        <p:spPr>
          <a:xfrm>
            <a:off x="664144" y="2564904"/>
            <a:ext cx="8208912" cy="1224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itchFamily="34" charset="0"/>
              <a:buChar char="•"/>
            </a:pPr>
            <a:r>
              <a:rPr lang="en-US" sz="1600" b="1" i="1" dirty="0" smtClean="0">
                <a:solidFill>
                  <a:schemeClr val="bg1"/>
                </a:solidFill>
              </a:rPr>
              <a:t>Digital transformation makers offering </a:t>
            </a:r>
          </a:p>
          <a:p>
            <a:r>
              <a:rPr lang="en-US" sz="1600" b="1" i="1" dirty="0" smtClean="0">
                <a:solidFill>
                  <a:schemeClr val="bg1"/>
                </a:solidFill>
              </a:rPr>
              <a:t>          </a:t>
            </a:r>
            <a:r>
              <a:rPr lang="en-US" sz="1600" b="1" i="1" dirty="0">
                <a:solidFill>
                  <a:schemeClr val="bg1"/>
                </a:solidFill>
              </a:rPr>
              <a:t>- </a:t>
            </a:r>
            <a:r>
              <a:rPr lang="en-US" sz="1600" b="1" i="1" dirty="0" smtClean="0">
                <a:solidFill>
                  <a:schemeClr val="bg1"/>
                </a:solidFill>
              </a:rPr>
              <a:t>Innovative </a:t>
            </a:r>
            <a:r>
              <a:rPr lang="en-US" sz="1600" b="1" i="1" dirty="0">
                <a:solidFill>
                  <a:schemeClr val="bg1"/>
                </a:solidFill>
              </a:rPr>
              <a:t>services in </a:t>
            </a:r>
            <a:r>
              <a:rPr lang="en-US" sz="1600" b="1" i="1" dirty="0" smtClean="0">
                <a:solidFill>
                  <a:schemeClr val="bg1"/>
                </a:solidFill>
              </a:rPr>
              <a:t>mobile.</a:t>
            </a:r>
            <a:endParaRPr lang="en-US" sz="1600" b="1" i="1" dirty="0">
              <a:solidFill>
                <a:schemeClr val="bg1"/>
              </a:solidFill>
            </a:endParaRPr>
          </a:p>
          <a:p>
            <a:r>
              <a:rPr lang="en-US" sz="1600" b="1" i="1" dirty="0">
                <a:solidFill>
                  <a:schemeClr val="bg1"/>
                </a:solidFill>
              </a:rPr>
              <a:t>                   - </a:t>
            </a:r>
            <a:r>
              <a:rPr lang="en-US" sz="1600" b="1" i="1" dirty="0" smtClean="0">
                <a:solidFill>
                  <a:schemeClr val="bg1"/>
                </a:solidFill>
              </a:rPr>
              <a:t>Fixed-line telephony.</a:t>
            </a:r>
            <a:endParaRPr lang="en-US" sz="1600" b="1" i="1" dirty="0">
              <a:solidFill>
                <a:schemeClr val="bg1"/>
              </a:solidFill>
            </a:endParaRPr>
          </a:p>
          <a:p>
            <a:r>
              <a:rPr lang="en-US" sz="1600" b="1" i="1" dirty="0">
                <a:solidFill>
                  <a:schemeClr val="bg1"/>
                </a:solidFill>
              </a:rPr>
              <a:t>                   </a:t>
            </a:r>
            <a:r>
              <a:rPr lang="en-US" sz="1600" b="1" i="1" dirty="0" smtClean="0">
                <a:solidFill>
                  <a:schemeClr val="bg1"/>
                </a:solidFill>
              </a:rPr>
              <a:t>      - Internet</a:t>
            </a:r>
            <a:r>
              <a:rPr lang="en-US" sz="1600" b="1" i="1" dirty="0">
                <a:solidFill>
                  <a:schemeClr val="bg1"/>
                </a:solidFill>
              </a:rPr>
              <a:t>, and digital </a:t>
            </a:r>
            <a:r>
              <a:rPr lang="en-US" sz="1600" b="1" i="1" dirty="0" smtClean="0">
                <a:solidFill>
                  <a:schemeClr val="bg1"/>
                </a:solidFill>
              </a:rPr>
              <a:t>solutions.</a:t>
            </a:r>
            <a:endParaRPr lang="en-US" sz="1600" b="1" i="1" dirty="0">
              <a:solidFill>
                <a:schemeClr val="bg1"/>
              </a:solidFill>
            </a:endParaRPr>
          </a:p>
        </p:txBody>
      </p:sp>
      <p:sp>
        <p:nvSpPr>
          <p:cNvPr id="6" name="Rounded Rectangle 5"/>
          <p:cNvSpPr/>
          <p:nvPr/>
        </p:nvSpPr>
        <p:spPr>
          <a:xfrm>
            <a:off x="668720" y="4221088"/>
            <a:ext cx="8208912" cy="936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itchFamily="34" charset="0"/>
              <a:buChar char="•"/>
            </a:pPr>
            <a:r>
              <a:rPr lang="en-US" sz="1600" b="1" i="1" dirty="0" smtClean="0">
                <a:solidFill>
                  <a:schemeClr val="bg1"/>
                </a:solidFill>
              </a:rPr>
              <a:t>Excellence </a:t>
            </a:r>
            <a:r>
              <a:rPr lang="en-US" sz="1600" b="1" i="1" dirty="0">
                <a:solidFill>
                  <a:schemeClr val="bg1"/>
                </a:solidFill>
              </a:rPr>
              <a:t>and a focus on inspiring innovation.</a:t>
            </a:r>
          </a:p>
          <a:p>
            <a:pPr marL="285750" indent="-285750">
              <a:buFont typeface="Arial" pitchFamily="34" charset="0"/>
              <a:buChar char="•"/>
            </a:pPr>
            <a:r>
              <a:rPr lang="en-US" sz="1600" b="1" i="1" dirty="0" smtClean="0">
                <a:solidFill>
                  <a:schemeClr val="bg1"/>
                </a:solidFill>
              </a:rPr>
              <a:t>Drive </a:t>
            </a:r>
            <a:r>
              <a:rPr lang="en-US" sz="1600" b="1" i="1" dirty="0">
                <a:solidFill>
                  <a:schemeClr val="bg1"/>
                </a:solidFill>
              </a:rPr>
              <a:t>technological advancements and connectivity</a:t>
            </a:r>
            <a:endParaRPr lang="en-IN" sz="1600" b="1" i="1" dirty="0">
              <a:solidFill>
                <a:schemeClr val="bg1"/>
              </a:solidFill>
            </a:endParaRPr>
          </a:p>
        </p:txBody>
      </p:sp>
      <p:sp>
        <p:nvSpPr>
          <p:cNvPr id="7" name="Rounded Rectangle 6"/>
          <p:cNvSpPr/>
          <p:nvPr/>
        </p:nvSpPr>
        <p:spPr>
          <a:xfrm>
            <a:off x="668720" y="5661248"/>
            <a:ext cx="8208912" cy="10069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itchFamily="34" charset="0"/>
              <a:buChar char="•"/>
            </a:pPr>
            <a:r>
              <a:rPr lang="en-US" sz="1600" b="1" i="1" dirty="0" smtClean="0">
                <a:solidFill>
                  <a:schemeClr val="bg1"/>
                </a:solidFill>
              </a:rPr>
              <a:t>Empowering Business and Individuals across the region.</a:t>
            </a:r>
          </a:p>
          <a:p>
            <a:pPr marL="285750" indent="-285750">
              <a:buFont typeface="Arial" pitchFamily="34" charset="0"/>
              <a:buChar char="•"/>
            </a:pPr>
            <a:r>
              <a:rPr lang="en-US" sz="1600" b="1" i="1" dirty="0" smtClean="0">
                <a:solidFill>
                  <a:schemeClr val="bg1"/>
                </a:solidFill>
              </a:rPr>
              <a:t>Keeping Consumers in mind. </a:t>
            </a:r>
          </a:p>
          <a:p>
            <a:pPr marL="285750" indent="-285750">
              <a:buFont typeface="Arial" pitchFamily="34" charset="0"/>
              <a:buChar char="•"/>
            </a:pPr>
            <a:r>
              <a:rPr lang="en-US" sz="1600" b="1" i="1" dirty="0" smtClean="0">
                <a:solidFill>
                  <a:schemeClr val="bg1"/>
                </a:solidFill>
              </a:rPr>
              <a:t>Supporting Government Organizations.</a:t>
            </a:r>
            <a:endParaRPr lang="en-US" sz="1600" b="1" i="1" dirty="0">
              <a:solidFill>
                <a:schemeClr val="bg1"/>
              </a:solidFill>
            </a:endParaRPr>
          </a:p>
        </p:txBody>
      </p:sp>
    </p:spTree>
    <p:extLst>
      <p:ext uri="{BB962C8B-B14F-4D97-AF65-F5344CB8AC3E}">
        <p14:creationId xmlns:p14="http://schemas.microsoft.com/office/powerpoint/2010/main" val="32681666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731</TotalTime>
  <Words>2136</Words>
  <Application>Microsoft Office PowerPoint</Application>
  <PresentationFormat>On-screen Show (4:3)</PresentationFormat>
  <Paragraphs>476</Paragraphs>
  <Slides>37</Slides>
  <Notes>1</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Business Intelligence Analytics Mini Project</vt:lpstr>
      <vt:lpstr>Intelligence Report</vt:lpstr>
      <vt:lpstr>PowerPoint Presentation</vt:lpstr>
      <vt:lpstr>Segmentation</vt:lpstr>
      <vt:lpstr>PowerPoint Presentation</vt:lpstr>
      <vt:lpstr>PowerPoint Presentation</vt:lpstr>
      <vt:lpstr>PowerPoint Presentation</vt:lpstr>
      <vt:lpstr>PowerPoint Presentation</vt:lpstr>
      <vt:lpstr>Market Overview</vt:lpstr>
      <vt:lpstr>PowerPoint Presentation</vt:lpstr>
      <vt:lpstr>PowerPoint Presentation</vt:lpstr>
      <vt:lpstr>PowerPoint Presentation</vt:lpstr>
      <vt:lpstr>STC's customer base from 2021 June to 2023 June </vt:lpstr>
      <vt:lpstr>Key Challenges Faced By STC</vt:lpstr>
      <vt:lpstr>PowerPoint Presentation</vt:lpstr>
      <vt:lpstr>PowerPoint Presentation</vt:lpstr>
      <vt:lpstr>PowerPoint Presentation</vt:lpstr>
      <vt:lpstr>Recent Trends </vt:lpstr>
      <vt:lpstr>Liberalization of the Telecoms Sector </vt:lpstr>
      <vt:lpstr>PowerPoint Presentation</vt:lpstr>
      <vt:lpstr>PowerPoint Presentation</vt:lpstr>
      <vt:lpstr>Government Policy</vt:lpstr>
      <vt:lpstr>Telecommunications and Information Technology Act</vt:lpstr>
      <vt:lpstr>PowerPoint Presentation</vt:lpstr>
      <vt:lpstr>PowerPoint Presentation</vt:lpstr>
      <vt:lpstr>PowerPoint Presentation</vt:lpstr>
      <vt:lpstr>PowerPoint Presentation</vt:lpstr>
      <vt:lpstr>Bridging the Gap between Businesses and Consumers</vt:lpstr>
      <vt:lpstr>Digitalization to Deliver Better Customer Experiences</vt:lpstr>
      <vt:lpstr>Teradata</vt:lpstr>
      <vt:lpstr>PowerPoint Presentation</vt:lpstr>
      <vt:lpstr>Data Analytics in STC</vt:lpstr>
      <vt:lpstr>PowerPoint Presentation</vt:lpstr>
      <vt:lpstr>Key Milestones And Achievements</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79</cp:revision>
  <dcterms:created xsi:type="dcterms:W3CDTF">2023-12-03T06:03:19Z</dcterms:created>
  <dcterms:modified xsi:type="dcterms:W3CDTF">2023-12-21T09:35:26Z</dcterms:modified>
</cp:coreProperties>
</file>